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3" r:id="rId27"/>
    <p:sldId id="282" r:id="rId28"/>
    <p:sldId id="284" r:id="rId29"/>
    <p:sldId id="287" r:id="rId30"/>
    <p:sldId id="288" r:id="rId31"/>
    <p:sldId id="289" r:id="rId32"/>
    <p:sldId id="290" r:id="rId33"/>
    <p:sldId id="291"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ADFA"/>
    <a:srgbClr val="009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018CA-D267-4C1F-9F6D-DCE2D6729E49}" type="datetimeFigureOut">
              <a:rPr lang="en-US" smtClean="0"/>
              <a:t>3/12/2023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88EE9-CF77-4FA0-9417-41EFF265A32D}" type="slidenum">
              <a:rPr lang="en-US" smtClean="0"/>
              <a:t>‹#›</a:t>
            </a:fld>
            <a:endParaRPr lang="en-US"/>
          </a:p>
        </p:txBody>
      </p:sp>
    </p:spTree>
    <p:extLst>
      <p:ext uri="{BB962C8B-B14F-4D97-AF65-F5344CB8AC3E}">
        <p14:creationId xmlns:p14="http://schemas.microsoft.com/office/powerpoint/2010/main" val="382332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883F1D-E1B0-448F-BE7A-CF676EB43E60}" type="datetimeFigureOut">
              <a:rPr lang="en-US" smtClean="0"/>
              <a:t>3/12/2023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214414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883F1D-E1B0-448F-BE7A-CF676EB43E6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280105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883F1D-E1B0-448F-BE7A-CF676EB43E6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1888918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883F1D-E1B0-448F-BE7A-CF676EB43E6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515759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883F1D-E1B0-448F-BE7A-CF676EB43E6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238832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883F1D-E1B0-448F-BE7A-CF676EB43E6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2382886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883F1D-E1B0-448F-BE7A-CF676EB43E6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11247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83F1D-E1B0-448F-BE7A-CF676EB43E6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1604683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83F1D-E1B0-448F-BE7A-CF676EB43E6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398323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83F1D-E1B0-448F-BE7A-CF676EB43E6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187494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883F1D-E1B0-448F-BE7A-CF676EB43E6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269107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883F1D-E1B0-448F-BE7A-CF676EB43E6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240398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883F1D-E1B0-448F-BE7A-CF676EB43E60}" type="datetimeFigureOut">
              <a:rPr lang="en-US" smtClean="0"/>
              <a:t>3/12/2023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19526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883F1D-E1B0-448F-BE7A-CF676EB43E60}" type="datetimeFigureOut">
              <a:rPr lang="en-US" smtClean="0"/>
              <a:t>3/12/2023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365282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83F1D-E1B0-448F-BE7A-CF676EB43E60}" type="datetimeFigureOut">
              <a:rPr lang="en-US" smtClean="0"/>
              <a:t>3/12/2023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414695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883F1D-E1B0-448F-BE7A-CF676EB43E6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12782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883F1D-E1B0-448F-BE7A-CF676EB43E6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7F9FA-8149-4647-B050-EF8553F3CB63}" type="slidenum">
              <a:rPr lang="en-US" smtClean="0"/>
              <a:t>‹#›</a:t>
            </a:fld>
            <a:endParaRPr lang="en-US"/>
          </a:p>
        </p:txBody>
      </p:sp>
    </p:spTree>
    <p:extLst>
      <p:ext uri="{BB962C8B-B14F-4D97-AF65-F5344CB8AC3E}">
        <p14:creationId xmlns:p14="http://schemas.microsoft.com/office/powerpoint/2010/main" val="347738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883F1D-E1B0-448F-BE7A-CF676EB43E60}" type="datetimeFigureOut">
              <a:rPr lang="en-US" smtClean="0"/>
              <a:t>3/12/2023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C7F9FA-8149-4647-B050-EF8553F3CB63}" type="slidenum">
              <a:rPr lang="en-US" smtClean="0"/>
              <a:t>‹#›</a:t>
            </a:fld>
            <a:endParaRPr lang="en-US"/>
          </a:p>
        </p:txBody>
      </p:sp>
    </p:spTree>
    <p:extLst>
      <p:ext uri="{BB962C8B-B14F-4D97-AF65-F5344CB8AC3E}">
        <p14:creationId xmlns:p14="http://schemas.microsoft.com/office/powerpoint/2010/main" val="17101245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B380-0E86-463A-9E03-654B31FF6D4D}"/>
              </a:ext>
            </a:extLst>
          </p:cNvPr>
          <p:cNvSpPr>
            <a:spLocks noGrp="1"/>
          </p:cNvSpPr>
          <p:nvPr>
            <p:ph type="ctrTitle"/>
          </p:nvPr>
        </p:nvSpPr>
        <p:spPr>
          <a:xfrm>
            <a:off x="4089399" y="4533090"/>
            <a:ext cx="7413623" cy="927916"/>
          </a:xfrm>
        </p:spPr>
        <p:txBody>
          <a:bodyPr>
            <a:normAutofit/>
          </a:bodyPr>
          <a:lstStyle/>
          <a:p>
            <a:pPr algn="ctr"/>
            <a:r>
              <a:rPr lang="en-US" sz="4800" b="1" dirty="0"/>
              <a:t>Marketing Models</a:t>
            </a:r>
          </a:p>
        </p:txBody>
      </p:sp>
      <p:sp>
        <p:nvSpPr>
          <p:cNvPr id="3" name="Subtitle 2">
            <a:extLst>
              <a:ext uri="{FF2B5EF4-FFF2-40B4-BE49-F238E27FC236}">
                <a16:creationId xmlns:a16="http://schemas.microsoft.com/office/drawing/2014/main" id="{F821BEFA-4225-4E0A-BBA2-8B0D725934EB}"/>
              </a:ext>
            </a:extLst>
          </p:cNvPr>
          <p:cNvSpPr>
            <a:spLocks noGrp="1"/>
          </p:cNvSpPr>
          <p:nvPr>
            <p:ph type="subTitle" idx="1"/>
          </p:nvPr>
        </p:nvSpPr>
        <p:spPr>
          <a:xfrm>
            <a:off x="4515377" y="5461004"/>
            <a:ext cx="6987645" cy="787395"/>
          </a:xfrm>
        </p:spPr>
        <p:txBody>
          <a:bodyPr>
            <a:normAutofit/>
          </a:bodyPr>
          <a:lstStyle/>
          <a:p>
            <a:pPr algn="ctr">
              <a:lnSpc>
                <a:spcPct val="90000"/>
              </a:lnSpc>
            </a:pPr>
            <a:r>
              <a:rPr lang="en-US" sz="2000" dirty="0">
                <a:latin typeface="Calibri" panose="020F0502020204030204" pitchFamily="34" charset="0"/>
                <a:cs typeface="Calibri" panose="020F0502020204030204" pitchFamily="34" charset="0"/>
              </a:rPr>
              <a:t>CHAPTER 13</a:t>
            </a:r>
          </a:p>
          <a:p>
            <a:pPr algn="ctr">
              <a:lnSpc>
                <a:spcPct val="90000"/>
              </a:lnSpc>
            </a:pPr>
            <a:r>
              <a:rPr lang="en-US" sz="2000" dirty="0"/>
              <a:t>Business Intelligence: Carlo </a:t>
            </a:r>
            <a:r>
              <a:rPr lang="en-US" sz="2000" dirty="0" err="1"/>
              <a:t>Vercellis</a:t>
            </a:r>
            <a:endParaRPr lang="en-US" sz="1400" dirty="0"/>
          </a:p>
        </p:txBody>
      </p:sp>
      <p:sp>
        <p:nvSpPr>
          <p:cNvPr id="84" name="Rounded Rectangle 6">
            <a:extLst>
              <a:ext uri="{FF2B5EF4-FFF2-40B4-BE49-F238E27FC236}">
                <a16:creationId xmlns:a16="http://schemas.microsoft.com/office/drawing/2014/main" id="{56E390B6-47E3-4ADD-9C03-196F64347A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609600"/>
            <a:ext cx="7833360" cy="3633216"/>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salesforce management">
            <a:extLst>
              <a:ext uri="{FF2B5EF4-FFF2-40B4-BE49-F238E27FC236}">
                <a16:creationId xmlns:a16="http://schemas.microsoft.com/office/drawing/2014/main" id="{027D27D7-9AA6-4FF9-935F-750E4281C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395" y="666162"/>
            <a:ext cx="6030956" cy="35476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relationship marketing">
            <a:extLst>
              <a:ext uri="{FF2B5EF4-FFF2-40B4-BE49-F238E27FC236}">
                <a16:creationId xmlns:a16="http://schemas.microsoft.com/office/drawing/2014/main" id="{C90EABAA-0C4F-43FE-A856-64079370E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948" y="675588"/>
            <a:ext cx="4921542" cy="351678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990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D33-AC02-4802-B661-83A10FD718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61B19A-E73B-4893-8BC0-368CCD989882}"/>
              </a:ext>
            </a:extLst>
          </p:cNvPr>
          <p:cNvSpPr>
            <a:spLocks noGrp="1"/>
          </p:cNvSpPr>
          <p:nvPr>
            <p:ph idx="1"/>
          </p:nvPr>
        </p:nvSpPr>
        <p:spPr>
          <a:xfrm>
            <a:off x="1833104" y="5500353"/>
            <a:ext cx="10018713" cy="1112552"/>
          </a:xfrm>
        </p:spPr>
        <p:txBody>
          <a:bodyPr>
            <a:normAutofit fontScale="92500"/>
          </a:bodyPr>
          <a:lstStyle/>
          <a:p>
            <a:r>
              <a:rPr lang="en-US" dirty="0"/>
              <a:t>B2B – Few customers of high value – in contact personally</a:t>
            </a:r>
          </a:p>
          <a:p>
            <a:r>
              <a:rPr lang="en-US" dirty="0"/>
              <a:t>B2C – Many customers of low value – impersonal contact – websites, point of sale.</a:t>
            </a:r>
          </a:p>
        </p:txBody>
      </p:sp>
      <p:pic>
        <p:nvPicPr>
          <p:cNvPr id="4" name="Picture 3">
            <a:extLst>
              <a:ext uri="{FF2B5EF4-FFF2-40B4-BE49-F238E27FC236}">
                <a16:creationId xmlns:a16="http://schemas.microsoft.com/office/drawing/2014/main" id="{169CE8C0-1E7D-4A31-ADB7-8C8C52A071B2}"/>
              </a:ext>
            </a:extLst>
          </p:cNvPr>
          <p:cNvPicPr>
            <a:picLocks noChangeAspect="1"/>
          </p:cNvPicPr>
          <p:nvPr/>
        </p:nvPicPr>
        <p:blipFill>
          <a:blip r:embed="rId2"/>
          <a:stretch>
            <a:fillRect/>
          </a:stretch>
        </p:blipFill>
        <p:spPr>
          <a:xfrm>
            <a:off x="2240787" y="99765"/>
            <a:ext cx="7233151" cy="5358164"/>
          </a:xfrm>
          <a:prstGeom prst="rect">
            <a:avLst/>
          </a:prstGeom>
          <a:ln w="28575">
            <a:solidFill>
              <a:schemeClr val="tx1"/>
            </a:solidFill>
          </a:ln>
        </p:spPr>
      </p:pic>
    </p:spTree>
    <p:extLst>
      <p:ext uri="{BB962C8B-B14F-4D97-AF65-F5344CB8AC3E}">
        <p14:creationId xmlns:p14="http://schemas.microsoft.com/office/powerpoint/2010/main" val="355812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914A-6074-4CBF-BAAE-33A00460B9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A1A58F-89F0-44F1-AE2F-72A21F518983}"/>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D02BF2D-4871-4C1A-9B57-4A943E3DBD74}"/>
              </a:ext>
            </a:extLst>
          </p:cNvPr>
          <p:cNvPicPr>
            <a:picLocks noChangeAspect="1"/>
          </p:cNvPicPr>
          <p:nvPr/>
        </p:nvPicPr>
        <p:blipFill>
          <a:blip r:embed="rId2"/>
          <a:stretch>
            <a:fillRect/>
          </a:stretch>
        </p:blipFill>
        <p:spPr>
          <a:xfrm>
            <a:off x="1809750" y="381196"/>
            <a:ext cx="8572500" cy="6057900"/>
          </a:xfrm>
          <a:prstGeom prst="rect">
            <a:avLst/>
          </a:prstGeom>
          <a:ln w="28575">
            <a:solidFill>
              <a:schemeClr val="tx1"/>
            </a:solidFill>
          </a:ln>
        </p:spPr>
      </p:pic>
    </p:spTree>
    <p:extLst>
      <p:ext uri="{BB962C8B-B14F-4D97-AF65-F5344CB8AC3E}">
        <p14:creationId xmlns:p14="http://schemas.microsoft.com/office/powerpoint/2010/main" val="392464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6388B-9EE4-4630-A50F-ABD0FE494D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A8A560-6CCB-42CE-948A-113A65296F2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8156F47-2503-4AB1-A661-AE6CC59EACC2}"/>
              </a:ext>
            </a:extLst>
          </p:cNvPr>
          <p:cNvPicPr>
            <a:picLocks noChangeAspect="1"/>
          </p:cNvPicPr>
          <p:nvPr/>
        </p:nvPicPr>
        <p:blipFill>
          <a:blip r:embed="rId2"/>
          <a:stretch>
            <a:fillRect/>
          </a:stretch>
        </p:blipFill>
        <p:spPr>
          <a:xfrm>
            <a:off x="2045491" y="201596"/>
            <a:ext cx="8896350" cy="6153150"/>
          </a:xfrm>
          <a:prstGeom prst="rect">
            <a:avLst/>
          </a:prstGeom>
          <a:ln w="28575">
            <a:solidFill>
              <a:schemeClr val="tx1"/>
            </a:solidFill>
          </a:ln>
        </p:spPr>
      </p:pic>
    </p:spTree>
    <p:extLst>
      <p:ext uri="{BB962C8B-B14F-4D97-AF65-F5344CB8AC3E}">
        <p14:creationId xmlns:p14="http://schemas.microsoft.com/office/powerpoint/2010/main" val="296019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3649-1DAF-451B-8008-0DE4297070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DFB9D8-3306-41EB-A092-1DABB37B3A1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3B67480-C215-4F08-9065-C0EE81839647}"/>
              </a:ext>
            </a:extLst>
          </p:cNvPr>
          <p:cNvPicPr>
            <a:picLocks noChangeAspect="1"/>
          </p:cNvPicPr>
          <p:nvPr/>
        </p:nvPicPr>
        <p:blipFill>
          <a:blip r:embed="rId2"/>
          <a:stretch>
            <a:fillRect/>
          </a:stretch>
        </p:blipFill>
        <p:spPr>
          <a:xfrm>
            <a:off x="1690687" y="1000125"/>
            <a:ext cx="8810625" cy="4857750"/>
          </a:xfrm>
          <a:prstGeom prst="rect">
            <a:avLst/>
          </a:prstGeom>
          <a:ln w="28575">
            <a:solidFill>
              <a:schemeClr val="tx1"/>
            </a:solidFill>
          </a:ln>
        </p:spPr>
      </p:pic>
    </p:spTree>
    <p:extLst>
      <p:ext uri="{BB962C8B-B14F-4D97-AF65-F5344CB8AC3E}">
        <p14:creationId xmlns:p14="http://schemas.microsoft.com/office/powerpoint/2010/main" val="390449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7683-A911-40C5-B8E2-7740F05B96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8F38A3-CC07-4214-945E-16A21BC982F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0C63446-4BAF-4B8A-929F-9043F336728A}"/>
              </a:ext>
            </a:extLst>
          </p:cNvPr>
          <p:cNvPicPr>
            <a:picLocks noChangeAspect="1"/>
          </p:cNvPicPr>
          <p:nvPr/>
        </p:nvPicPr>
        <p:blipFill>
          <a:blip r:embed="rId2"/>
          <a:stretch>
            <a:fillRect/>
          </a:stretch>
        </p:blipFill>
        <p:spPr>
          <a:xfrm>
            <a:off x="1947862" y="628650"/>
            <a:ext cx="8296275" cy="5600700"/>
          </a:xfrm>
          <a:prstGeom prst="rect">
            <a:avLst/>
          </a:prstGeom>
          <a:ln w="28575">
            <a:solidFill>
              <a:schemeClr val="tx1"/>
            </a:solidFill>
          </a:ln>
        </p:spPr>
      </p:pic>
    </p:spTree>
    <p:extLst>
      <p:ext uri="{BB962C8B-B14F-4D97-AF65-F5344CB8AC3E}">
        <p14:creationId xmlns:p14="http://schemas.microsoft.com/office/powerpoint/2010/main" val="2302672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C8FE-293B-4197-A88D-46BF16B3F6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485DB3-3CBB-4D09-BA48-B72ED5EFBAB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D5E4420-59F8-449F-98E4-7A8CAE371BED}"/>
              </a:ext>
            </a:extLst>
          </p:cNvPr>
          <p:cNvPicPr>
            <a:picLocks noChangeAspect="1"/>
          </p:cNvPicPr>
          <p:nvPr/>
        </p:nvPicPr>
        <p:blipFill>
          <a:blip r:embed="rId2"/>
          <a:stretch>
            <a:fillRect/>
          </a:stretch>
        </p:blipFill>
        <p:spPr>
          <a:xfrm>
            <a:off x="2228850" y="593889"/>
            <a:ext cx="9339358" cy="5578311"/>
          </a:xfrm>
          <a:prstGeom prst="rect">
            <a:avLst/>
          </a:prstGeom>
          <a:ln w="28575">
            <a:solidFill>
              <a:schemeClr val="tx1"/>
            </a:solidFill>
          </a:ln>
        </p:spPr>
      </p:pic>
    </p:spTree>
    <p:extLst>
      <p:ext uri="{BB962C8B-B14F-4D97-AF65-F5344CB8AC3E}">
        <p14:creationId xmlns:p14="http://schemas.microsoft.com/office/powerpoint/2010/main" val="2809448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47D70-53D8-4693-BCCA-D464BE8D12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4F3B06-4017-4D6B-994A-5AB28704D04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C1E9247-B553-4108-AC9F-884C3A107C46}"/>
              </a:ext>
            </a:extLst>
          </p:cNvPr>
          <p:cNvPicPr>
            <a:picLocks noChangeAspect="1"/>
          </p:cNvPicPr>
          <p:nvPr/>
        </p:nvPicPr>
        <p:blipFill>
          <a:blip r:embed="rId2"/>
          <a:stretch>
            <a:fillRect/>
          </a:stretch>
        </p:blipFill>
        <p:spPr>
          <a:xfrm>
            <a:off x="1906521" y="552450"/>
            <a:ext cx="9001125" cy="5753100"/>
          </a:xfrm>
          <a:prstGeom prst="rect">
            <a:avLst/>
          </a:prstGeom>
          <a:ln w="28575">
            <a:solidFill>
              <a:schemeClr val="tx1"/>
            </a:solidFill>
          </a:ln>
        </p:spPr>
      </p:pic>
    </p:spTree>
    <p:extLst>
      <p:ext uri="{BB962C8B-B14F-4D97-AF65-F5344CB8AC3E}">
        <p14:creationId xmlns:p14="http://schemas.microsoft.com/office/powerpoint/2010/main" val="120468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0832-2BB8-4D3E-819A-D1C9D96D6150}"/>
              </a:ext>
            </a:extLst>
          </p:cNvPr>
          <p:cNvSpPr>
            <a:spLocks noGrp="1"/>
          </p:cNvSpPr>
          <p:nvPr>
            <p:ph type="title"/>
          </p:nvPr>
        </p:nvSpPr>
        <p:spPr>
          <a:xfrm>
            <a:off x="1484311" y="685800"/>
            <a:ext cx="10018713" cy="992171"/>
          </a:xfrm>
        </p:spPr>
        <p:txBody>
          <a:bodyPr/>
          <a:lstStyle/>
          <a:p>
            <a:r>
              <a:rPr lang="en-US" dirty="0"/>
              <a:t>Life time of a customer</a:t>
            </a:r>
          </a:p>
        </p:txBody>
      </p:sp>
      <p:sp>
        <p:nvSpPr>
          <p:cNvPr id="3" name="Content Placeholder 2">
            <a:extLst>
              <a:ext uri="{FF2B5EF4-FFF2-40B4-BE49-F238E27FC236}">
                <a16:creationId xmlns:a16="http://schemas.microsoft.com/office/drawing/2014/main" id="{7A1344E4-51DF-4911-9AC3-348B7CDDCEFB}"/>
              </a:ext>
            </a:extLst>
          </p:cNvPr>
          <p:cNvSpPr>
            <a:spLocks noGrp="1"/>
          </p:cNvSpPr>
          <p:nvPr>
            <p:ph idx="1"/>
          </p:nvPr>
        </p:nvSpPr>
        <p:spPr>
          <a:xfrm>
            <a:off x="1484310" y="1677971"/>
            <a:ext cx="10018713" cy="4113229"/>
          </a:xfrm>
        </p:spPr>
        <p:txBody>
          <a:bodyPr>
            <a:normAutofit/>
          </a:bodyPr>
          <a:lstStyle/>
          <a:p>
            <a:r>
              <a:rPr lang="en-US" dirty="0"/>
              <a:t>Acquisition -  identiﬁcation of new prospects</a:t>
            </a:r>
          </a:p>
          <a:p>
            <a:r>
              <a:rPr lang="en-US" dirty="0"/>
              <a:t>Retention - maturity stage ; retain customers.</a:t>
            </a:r>
          </a:p>
          <a:p>
            <a:pPr lvl="1"/>
            <a:r>
              <a:rPr lang="en-US" dirty="0"/>
              <a:t>It has been empirically observed that the cost of acquiring a new customer, or winning back a lost customer, is usually much higher – of the order of 5 to 9 times higher – than the cost of the marketing actions aimed at retaining customers considered at risk of churning.</a:t>
            </a:r>
          </a:p>
          <a:p>
            <a:r>
              <a:rPr lang="en-US" dirty="0"/>
              <a:t>Cross-selling</a:t>
            </a:r>
          </a:p>
          <a:p>
            <a:r>
              <a:rPr lang="en-US" dirty="0"/>
              <a:t>Up-selling</a:t>
            </a:r>
          </a:p>
        </p:txBody>
      </p:sp>
    </p:spTree>
    <p:extLst>
      <p:ext uri="{BB962C8B-B14F-4D97-AF65-F5344CB8AC3E}">
        <p14:creationId xmlns:p14="http://schemas.microsoft.com/office/powerpoint/2010/main" val="208309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9F22-B420-4579-A5CC-89F25C0A4599}"/>
              </a:ext>
            </a:extLst>
          </p:cNvPr>
          <p:cNvSpPr>
            <a:spLocks noGrp="1"/>
          </p:cNvSpPr>
          <p:nvPr>
            <p:ph type="title"/>
          </p:nvPr>
        </p:nvSpPr>
        <p:spPr>
          <a:xfrm>
            <a:off x="1484311" y="685800"/>
            <a:ext cx="10018713" cy="775355"/>
          </a:xfrm>
        </p:spPr>
        <p:txBody>
          <a:bodyPr/>
          <a:lstStyle/>
          <a:p>
            <a:r>
              <a:rPr lang="en-US" dirty="0"/>
              <a:t>Market basket analysis </a:t>
            </a:r>
          </a:p>
        </p:txBody>
      </p:sp>
      <p:sp>
        <p:nvSpPr>
          <p:cNvPr id="3" name="Content Placeholder 2">
            <a:extLst>
              <a:ext uri="{FF2B5EF4-FFF2-40B4-BE49-F238E27FC236}">
                <a16:creationId xmlns:a16="http://schemas.microsoft.com/office/drawing/2014/main" id="{5CF4A71B-9C41-4997-ABA5-DBB221DE7327}"/>
              </a:ext>
            </a:extLst>
          </p:cNvPr>
          <p:cNvSpPr>
            <a:spLocks noGrp="1"/>
          </p:cNvSpPr>
          <p:nvPr>
            <p:ph idx="1"/>
          </p:nvPr>
        </p:nvSpPr>
        <p:spPr>
          <a:xfrm>
            <a:off x="1484310" y="1932495"/>
            <a:ext cx="10018713" cy="4110086"/>
          </a:xfrm>
        </p:spPr>
        <p:txBody>
          <a:bodyPr>
            <a:normAutofit/>
          </a:bodyPr>
          <a:lstStyle/>
          <a:p>
            <a:r>
              <a:rPr lang="en-US" dirty="0"/>
              <a:t>The purpose is to gain insight from the purchases made by customers in order to extract useful knowledge to plan marketing actions.</a:t>
            </a:r>
          </a:p>
          <a:p>
            <a:r>
              <a:rPr lang="en-US" dirty="0"/>
              <a:t> Mostly used to analyze purchases in the retail industry and in e-commerce activities.</a:t>
            </a:r>
          </a:p>
          <a:p>
            <a:r>
              <a:rPr lang="en-US" dirty="0"/>
              <a:t>Data – purchase transactions data associated with the time dimension.</a:t>
            </a:r>
          </a:p>
          <a:p>
            <a:r>
              <a:rPr lang="en-US" dirty="0"/>
              <a:t>Each transaction consists of a list of purchased items- called a basket.</a:t>
            </a:r>
          </a:p>
          <a:p>
            <a:r>
              <a:rPr lang="en-US" dirty="0"/>
              <a:t>Transactions to be connected - If transactions cannot be connected to one another; apply association rules</a:t>
            </a:r>
          </a:p>
        </p:txBody>
      </p:sp>
    </p:spTree>
    <p:extLst>
      <p:ext uri="{BB962C8B-B14F-4D97-AF65-F5344CB8AC3E}">
        <p14:creationId xmlns:p14="http://schemas.microsoft.com/office/powerpoint/2010/main" val="218972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DD64-5F1A-42D5-B9B5-91C5D0C1550E}"/>
              </a:ext>
            </a:extLst>
          </p:cNvPr>
          <p:cNvSpPr>
            <a:spLocks noGrp="1"/>
          </p:cNvSpPr>
          <p:nvPr>
            <p:ph type="title"/>
          </p:nvPr>
        </p:nvSpPr>
        <p:spPr>
          <a:xfrm>
            <a:off x="1484309" y="176902"/>
            <a:ext cx="10018713" cy="617706"/>
          </a:xfrm>
        </p:spPr>
        <p:txBody>
          <a:bodyPr>
            <a:normAutofit fontScale="90000"/>
          </a:bodyPr>
          <a:lstStyle/>
          <a:p>
            <a:r>
              <a:rPr lang="en-US" dirty="0"/>
              <a:t>Web mining </a:t>
            </a:r>
          </a:p>
        </p:txBody>
      </p:sp>
      <p:sp>
        <p:nvSpPr>
          <p:cNvPr id="3" name="Content Placeholder 2">
            <a:extLst>
              <a:ext uri="{FF2B5EF4-FFF2-40B4-BE49-F238E27FC236}">
                <a16:creationId xmlns:a16="http://schemas.microsoft.com/office/drawing/2014/main" id="{63A2BAAB-3A03-41FF-8E85-55F399C81AB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345EE97-76DD-4A30-BED0-2A099E40326F}"/>
              </a:ext>
            </a:extLst>
          </p:cNvPr>
          <p:cNvPicPr>
            <a:picLocks noChangeAspect="1"/>
          </p:cNvPicPr>
          <p:nvPr/>
        </p:nvPicPr>
        <p:blipFill>
          <a:blip r:embed="rId2"/>
          <a:stretch>
            <a:fillRect/>
          </a:stretch>
        </p:blipFill>
        <p:spPr>
          <a:xfrm>
            <a:off x="2670472" y="866572"/>
            <a:ext cx="7905243" cy="5814526"/>
          </a:xfrm>
          <a:prstGeom prst="rect">
            <a:avLst/>
          </a:prstGeom>
          <a:ln w="28575">
            <a:solidFill>
              <a:schemeClr val="tx1"/>
            </a:solidFill>
          </a:ln>
        </p:spPr>
      </p:pic>
    </p:spTree>
    <p:extLst>
      <p:ext uri="{BB962C8B-B14F-4D97-AF65-F5344CB8AC3E}">
        <p14:creationId xmlns:p14="http://schemas.microsoft.com/office/powerpoint/2010/main" val="215569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B8E8-D24C-416A-8F26-68E944C46052}"/>
              </a:ext>
            </a:extLst>
          </p:cNvPr>
          <p:cNvSpPr>
            <a:spLocks noGrp="1"/>
          </p:cNvSpPr>
          <p:nvPr>
            <p:ph type="title"/>
          </p:nvPr>
        </p:nvSpPr>
        <p:spPr>
          <a:xfrm>
            <a:off x="1484311" y="685800"/>
            <a:ext cx="10018713" cy="869623"/>
          </a:xfrm>
        </p:spPr>
        <p:txBody>
          <a:bodyPr/>
          <a:lstStyle/>
          <a:p>
            <a:r>
              <a:rPr lang="en-US" dirty="0"/>
              <a:t>Relational Marketing </a:t>
            </a:r>
          </a:p>
        </p:txBody>
      </p:sp>
      <p:sp>
        <p:nvSpPr>
          <p:cNvPr id="3" name="Content Placeholder 2">
            <a:extLst>
              <a:ext uri="{FF2B5EF4-FFF2-40B4-BE49-F238E27FC236}">
                <a16:creationId xmlns:a16="http://schemas.microsoft.com/office/drawing/2014/main" id="{A0D743F7-8201-4E5B-812B-4B712FFBA7D9}"/>
              </a:ext>
            </a:extLst>
          </p:cNvPr>
          <p:cNvSpPr>
            <a:spLocks noGrp="1"/>
          </p:cNvSpPr>
          <p:nvPr>
            <p:ph idx="1"/>
          </p:nvPr>
        </p:nvSpPr>
        <p:spPr>
          <a:xfrm>
            <a:off x="1484310" y="1555423"/>
            <a:ext cx="10018713" cy="4685121"/>
          </a:xfrm>
        </p:spPr>
        <p:txBody>
          <a:bodyPr/>
          <a:lstStyle/>
          <a:p>
            <a:r>
              <a:rPr lang="en-US" dirty="0"/>
              <a:t>Initiate, strengthen, intensify and preserve over time the relationship between the company and the stakeholder</a:t>
            </a:r>
          </a:p>
          <a:p>
            <a:r>
              <a:rPr lang="en-US" dirty="0"/>
              <a:t>Insurance companies – for selecting marketing segment for a new type of policy</a:t>
            </a:r>
          </a:p>
          <a:p>
            <a:r>
              <a:rPr lang="en-US" dirty="0"/>
              <a:t>Mobile Phone provider – identify customers with highest probability of churning</a:t>
            </a:r>
          </a:p>
          <a:p>
            <a:r>
              <a:rPr lang="en-US" dirty="0"/>
              <a:t>Bank- for issuing credit cards for a group of customers. (identify the group)</a:t>
            </a:r>
          </a:p>
        </p:txBody>
      </p:sp>
    </p:spTree>
    <p:extLst>
      <p:ext uri="{BB962C8B-B14F-4D97-AF65-F5344CB8AC3E}">
        <p14:creationId xmlns:p14="http://schemas.microsoft.com/office/powerpoint/2010/main" val="133440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BBDD-D3F4-48C9-A188-8ED928D40683}"/>
              </a:ext>
            </a:extLst>
          </p:cNvPr>
          <p:cNvSpPr>
            <a:spLocks noGrp="1"/>
          </p:cNvSpPr>
          <p:nvPr>
            <p:ph type="title"/>
          </p:nvPr>
        </p:nvSpPr>
        <p:spPr>
          <a:xfrm>
            <a:off x="1484310" y="252167"/>
            <a:ext cx="10018713" cy="879049"/>
          </a:xfrm>
        </p:spPr>
        <p:txBody>
          <a:bodyPr/>
          <a:lstStyle/>
          <a:p>
            <a:r>
              <a:rPr lang="en-US" dirty="0" err="1"/>
              <a:t>SalesForce</a:t>
            </a:r>
            <a:r>
              <a:rPr lang="en-US" dirty="0"/>
              <a:t> Management</a:t>
            </a:r>
          </a:p>
        </p:txBody>
      </p:sp>
      <p:sp>
        <p:nvSpPr>
          <p:cNvPr id="3" name="Content Placeholder 2">
            <a:extLst>
              <a:ext uri="{FF2B5EF4-FFF2-40B4-BE49-F238E27FC236}">
                <a16:creationId xmlns:a16="http://schemas.microsoft.com/office/drawing/2014/main" id="{6CE79D80-6F2D-4A5E-B472-5DAFA3143B45}"/>
              </a:ext>
            </a:extLst>
          </p:cNvPr>
          <p:cNvSpPr>
            <a:spLocks noGrp="1"/>
          </p:cNvSpPr>
          <p:nvPr>
            <p:ph idx="1"/>
          </p:nvPr>
        </p:nvSpPr>
        <p:spPr>
          <a:xfrm>
            <a:off x="1484310" y="1668543"/>
            <a:ext cx="10018713" cy="4543720"/>
          </a:xfrm>
        </p:spPr>
        <p:txBody>
          <a:bodyPr>
            <a:normAutofit lnSpcReduction="10000"/>
          </a:bodyPr>
          <a:lstStyle/>
          <a:p>
            <a:r>
              <a:rPr lang="en-US" dirty="0"/>
              <a:t>Salesforce -  whole set of people and roles that are involved, with different tasks and responsibilities, in the sales process.</a:t>
            </a:r>
          </a:p>
          <a:p>
            <a:r>
              <a:rPr lang="en-US" dirty="0"/>
              <a:t>Salesforce Automation - use of software tools </a:t>
            </a:r>
          </a:p>
          <a:p>
            <a:r>
              <a:rPr lang="en-US" dirty="0"/>
              <a:t>Residential Sales :- Takes place at one or more sites managed by a company supplying some products or services, where customers go to make their purchases. This category includes sales at retail outlets as well as wholesale trading centers and cash-and-carry shops.</a:t>
            </a:r>
          </a:p>
          <a:p>
            <a:r>
              <a:rPr lang="en-US" dirty="0"/>
              <a:t>Mobile Sales :- agents of the supplying company go to the customers’ homes or ofﬁces to promote their products and services and collect orders. </a:t>
            </a:r>
          </a:p>
          <a:p>
            <a:r>
              <a:rPr lang="en-US" dirty="0"/>
              <a:t>Telephone sales :- are carried out through a series of contacts by telephone with prospective customers.</a:t>
            </a:r>
          </a:p>
        </p:txBody>
      </p:sp>
    </p:spTree>
    <p:extLst>
      <p:ext uri="{BB962C8B-B14F-4D97-AF65-F5344CB8AC3E}">
        <p14:creationId xmlns:p14="http://schemas.microsoft.com/office/powerpoint/2010/main" val="971048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958F-C465-4B5A-BFC2-4C5B66044714}"/>
              </a:ext>
            </a:extLst>
          </p:cNvPr>
          <p:cNvSpPr>
            <a:spLocks noGrp="1"/>
          </p:cNvSpPr>
          <p:nvPr>
            <p:ph type="title"/>
          </p:nvPr>
        </p:nvSpPr>
        <p:spPr>
          <a:xfrm>
            <a:off x="1484310" y="271021"/>
            <a:ext cx="10018713" cy="652806"/>
          </a:xfrm>
        </p:spPr>
        <p:txBody>
          <a:bodyPr>
            <a:normAutofit fontScale="90000"/>
          </a:bodyPr>
          <a:lstStyle/>
          <a:p>
            <a:r>
              <a:rPr lang="en-US" dirty="0" err="1"/>
              <a:t>SalesForce</a:t>
            </a:r>
            <a:r>
              <a:rPr lang="en-US" dirty="0"/>
              <a:t> Management (Mobile Sales)</a:t>
            </a:r>
          </a:p>
        </p:txBody>
      </p:sp>
      <p:sp>
        <p:nvSpPr>
          <p:cNvPr id="3" name="Content Placeholder 2">
            <a:extLst>
              <a:ext uri="{FF2B5EF4-FFF2-40B4-BE49-F238E27FC236}">
                <a16:creationId xmlns:a16="http://schemas.microsoft.com/office/drawing/2014/main" id="{D8667B64-C5B1-4DA3-AC7B-8887FDA034D8}"/>
              </a:ext>
            </a:extLst>
          </p:cNvPr>
          <p:cNvSpPr>
            <a:spLocks noGrp="1"/>
          </p:cNvSpPr>
          <p:nvPr>
            <p:ph idx="1"/>
          </p:nvPr>
        </p:nvSpPr>
        <p:spPr>
          <a:xfrm>
            <a:off x="1484310" y="1206631"/>
            <a:ext cx="10018713" cy="4584569"/>
          </a:xfrm>
        </p:spPr>
        <p:txBody>
          <a:bodyPr>
            <a:normAutofit fontScale="92500" lnSpcReduction="10000"/>
          </a:bodyPr>
          <a:lstStyle/>
          <a:p>
            <a:r>
              <a:rPr lang="en-US" dirty="0"/>
              <a:t>designing the sales network; </a:t>
            </a:r>
          </a:p>
          <a:p>
            <a:r>
              <a:rPr lang="en-US" dirty="0"/>
              <a:t>planning the agents’ activities; </a:t>
            </a:r>
          </a:p>
          <a:p>
            <a:r>
              <a:rPr lang="en-US" dirty="0"/>
              <a:t>contact management; </a:t>
            </a:r>
          </a:p>
          <a:p>
            <a:r>
              <a:rPr lang="en-US" dirty="0"/>
              <a:t>sales opportunity management; </a:t>
            </a:r>
          </a:p>
          <a:p>
            <a:r>
              <a:rPr lang="en-US" dirty="0"/>
              <a:t>customer management; </a:t>
            </a:r>
          </a:p>
          <a:p>
            <a:r>
              <a:rPr lang="en-US" dirty="0"/>
              <a:t>activity management; </a:t>
            </a:r>
          </a:p>
          <a:p>
            <a:r>
              <a:rPr lang="en-US" dirty="0"/>
              <a:t>order management; </a:t>
            </a:r>
          </a:p>
          <a:p>
            <a:r>
              <a:rPr lang="en-US" dirty="0"/>
              <a:t>area and territory management; </a:t>
            </a:r>
          </a:p>
          <a:p>
            <a:r>
              <a:rPr lang="en-US" dirty="0"/>
              <a:t>support for the conﬁguration of products and services; </a:t>
            </a:r>
          </a:p>
          <a:p>
            <a:r>
              <a:rPr lang="en-US" dirty="0"/>
              <a:t>knowledge management with regard to products and services</a:t>
            </a:r>
          </a:p>
        </p:txBody>
      </p:sp>
    </p:spTree>
    <p:extLst>
      <p:ext uri="{BB962C8B-B14F-4D97-AF65-F5344CB8AC3E}">
        <p14:creationId xmlns:p14="http://schemas.microsoft.com/office/powerpoint/2010/main" val="389334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8" name="Rectangle 17">
            <a:extLst>
              <a:ext uri="{FF2B5EF4-FFF2-40B4-BE49-F238E27FC236}">
                <a16:creationId xmlns:a16="http://schemas.microsoft.com/office/drawing/2014/main" id="{A6073935-E043-4801-AF06-06093A9145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14998-4621-4EA0-B455-60446E46E1EB}"/>
              </a:ext>
            </a:extLst>
          </p:cNvPr>
          <p:cNvSpPr>
            <a:spLocks noGrp="1"/>
          </p:cNvSpPr>
          <p:nvPr>
            <p:ph type="title"/>
          </p:nvPr>
        </p:nvSpPr>
        <p:spPr>
          <a:xfrm>
            <a:off x="8041742" y="648930"/>
            <a:ext cx="3461281" cy="3347337"/>
          </a:xfrm>
        </p:spPr>
        <p:txBody>
          <a:bodyPr vert="horz" lIns="91440" tIns="45720" rIns="91440" bIns="45720" rtlCol="0" anchor="b">
            <a:normAutofit/>
          </a:bodyPr>
          <a:lstStyle/>
          <a:p>
            <a:r>
              <a:rPr lang="en-US" sz="4800" dirty="0"/>
              <a:t>Decision processes</a:t>
            </a:r>
          </a:p>
        </p:txBody>
      </p:sp>
      <p:grpSp>
        <p:nvGrpSpPr>
          <p:cNvPr id="20" name="Group 19">
            <a:extLst>
              <a:ext uri="{FF2B5EF4-FFF2-40B4-BE49-F238E27FC236}">
                <a16:creationId xmlns:a16="http://schemas.microsoft.com/office/drawing/2014/main" id="{8AC26FF4-D6F9-4A94-A837-D051A101ED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1"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2"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3"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4"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5"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6"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8"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C53C6E80-6202-4968-A66D-38182714C70D}"/>
              </a:ext>
            </a:extLst>
          </p:cNvPr>
          <p:cNvPicPr>
            <a:picLocks noGrp="1" noChangeAspect="1"/>
          </p:cNvPicPr>
          <p:nvPr>
            <p:ph idx="1"/>
          </p:nvPr>
        </p:nvPicPr>
        <p:blipFill>
          <a:blip r:embed="rId3"/>
          <a:stretch>
            <a:fillRect/>
          </a:stretch>
        </p:blipFill>
        <p:spPr>
          <a:xfrm>
            <a:off x="656693" y="313706"/>
            <a:ext cx="7064020" cy="6075058"/>
          </a:xfrm>
          <a:prstGeom prst="rect">
            <a:avLst/>
          </a:prstGeom>
          <a:ln w="38100">
            <a:solidFill>
              <a:schemeClr val="tx1"/>
            </a:solidFill>
          </a:ln>
        </p:spPr>
      </p:pic>
    </p:spTree>
    <p:extLst>
      <p:ext uri="{BB962C8B-B14F-4D97-AF65-F5344CB8AC3E}">
        <p14:creationId xmlns:p14="http://schemas.microsoft.com/office/powerpoint/2010/main" val="343928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8" name="Rectangle 17">
            <a:extLst>
              <a:ext uri="{FF2B5EF4-FFF2-40B4-BE49-F238E27FC236}">
                <a16:creationId xmlns:a16="http://schemas.microsoft.com/office/drawing/2014/main" id="{6C686317-9C96-4A02-88CE-7319FF590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B53ED-A02D-4D57-9994-58D49E8BB9A5}"/>
              </a:ext>
            </a:extLst>
          </p:cNvPr>
          <p:cNvSpPr>
            <a:spLocks noGrp="1"/>
          </p:cNvSpPr>
          <p:nvPr>
            <p:ph type="title"/>
          </p:nvPr>
        </p:nvSpPr>
        <p:spPr>
          <a:xfrm>
            <a:off x="8035047" y="648930"/>
            <a:ext cx="3467976" cy="3347337"/>
          </a:xfrm>
        </p:spPr>
        <p:txBody>
          <a:bodyPr vert="horz" lIns="91440" tIns="45720" rIns="91440" bIns="45720" rtlCol="0" anchor="b">
            <a:normAutofit/>
          </a:bodyPr>
          <a:lstStyle/>
          <a:p>
            <a:r>
              <a:rPr lang="en-US" sz="6000" dirty="0"/>
              <a:t> </a:t>
            </a:r>
            <a:r>
              <a:rPr lang="en-US" sz="4800" dirty="0"/>
              <a:t>Sales Design </a:t>
            </a:r>
            <a:endParaRPr lang="en-US" sz="6000" dirty="0"/>
          </a:p>
        </p:txBody>
      </p:sp>
      <p:grpSp>
        <p:nvGrpSpPr>
          <p:cNvPr id="20" name="Group 19">
            <a:extLst>
              <a:ext uri="{FF2B5EF4-FFF2-40B4-BE49-F238E27FC236}">
                <a16:creationId xmlns:a16="http://schemas.microsoft.com/office/drawing/2014/main" id="{E0E25B5C-98A3-47D8-A4D7-10C2E17589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1" name="Freeform 6">
              <a:extLst>
                <a:ext uri="{FF2B5EF4-FFF2-40B4-BE49-F238E27FC236}">
                  <a16:creationId xmlns:a16="http://schemas.microsoft.com/office/drawing/2014/main" id="{FECB3374-15F5-40C2-95B4-0FCF10849F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2" name="Freeform 7">
              <a:extLst>
                <a:ext uri="{FF2B5EF4-FFF2-40B4-BE49-F238E27FC236}">
                  <a16:creationId xmlns:a16="http://schemas.microsoft.com/office/drawing/2014/main" id="{E762314F-F556-4403-BAA1-AF8A3BED3E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3" name="Freeform 25">
              <a:extLst>
                <a:ext uri="{FF2B5EF4-FFF2-40B4-BE49-F238E27FC236}">
                  <a16:creationId xmlns:a16="http://schemas.microsoft.com/office/drawing/2014/main" id="{02EDEF56-2F86-4867-986A-5AFB8EC078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4" name="Freeform 26">
              <a:extLst>
                <a:ext uri="{FF2B5EF4-FFF2-40B4-BE49-F238E27FC236}">
                  <a16:creationId xmlns:a16="http://schemas.microsoft.com/office/drawing/2014/main" id="{51BE63E6-C24A-43FA-93F5-475F550ABE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5" name="Freeform 27">
              <a:extLst>
                <a:ext uri="{FF2B5EF4-FFF2-40B4-BE49-F238E27FC236}">
                  <a16:creationId xmlns:a16="http://schemas.microsoft.com/office/drawing/2014/main" id="{9639DAAA-46FE-401C-BB78-B7A9AF33C0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6" name="Freeform 28">
              <a:extLst>
                <a:ext uri="{FF2B5EF4-FFF2-40B4-BE49-F238E27FC236}">
                  <a16:creationId xmlns:a16="http://schemas.microsoft.com/office/drawing/2014/main" id="{D5EFBD2C-94D5-43D0-B2FE-E390BD3F34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8" name="Rounded Rectangle 16">
            <a:extLst>
              <a:ext uri="{FF2B5EF4-FFF2-40B4-BE49-F238E27FC236}">
                <a16:creationId xmlns:a16="http://schemas.microsoft.com/office/drawing/2014/main" id="{EB9A9756-A5DB-460E-A867-A2AE77834D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5419641"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72B032BB-8E36-4CEE-81D4-3CC44253E5AF}"/>
              </a:ext>
            </a:extLst>
          </p:cNvPr>
          <p:cNvPicPr>
            <a:picLocks noGrp="1" noChangeAspect="1"/>
          </p:cNvPicPr>
          <p:nvPr>
            <p:ph idx="1"/>
          </p:nvPr>
        </p:nvPicPr>
        <p:blipFill>
          <a:blip r:embed="rId3"/>
          <a:stretch>
            <a:fillRect/>
          </a:stretch>
        </p:blipFill>
        <p:spPr>
          <a:xfrm>
            <a:off x="656692" y="348793"/>
            <a:ext cx="7193050" cy="5989498"/>
          </a:xfrm>
          <a:prstGeom prst="rect">
            <a:avLst/>
          </a:prstGeom>
          <a:ln w="28575">
            <a:solidFill>
              <a:schemeClr val="tx1"/>
            </a:solidFill>
          </a:ln>
        </p:spPr>
      </p:pic>
    </p:spTree>
    <p:extLst>
      <p:ext uri="{BB962C8B-B14F-4D97-AF65-F5344CB8AC3E}">
        <p14:creationId xmlns:p14="http://schemas.microsoft.com/office/powerpoint/2010/main" val="437080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B8FB-7009-483B-B162-93F07B41E1B9}"/>
              </a:ext>
            </a:extLst>
          </p:cNvPr>
          <p:cNvSpPr>
            <a:spLocks noGrp="1"/>
          </p:cNvSpPr>
          <p:nvPr>
            <p:ph type="title"/>
          </p:nvPr>
        </p:nvSpPr>
        <p:spPr>
          <a:xfrm>
            <a:off x="1484310" y="214461"/>
            <a:ext cx="10018713" cy="954464"/>
          </a:xfrm>
        </p:spPr>
        <p:txBody>
          <a:bodyPr>
            <a:normAutofit fontScale="90000"/>
          </a:bodyPr>
          <a:lstStyle/>
          <a:p>
            <a:r>
              <a:rPr lang="en-US" dirty="0"/>
              <a:t>Business case studies</a:t>
            </a:r>
            <a:br>
              <a:rPr lang="en-US" dirty="0"/>
            </a:br>
            <a:r>
              <a:rPr lang="en-US" sz="3200" b="1" dirty="0"/>
              <a:t>Retention in telecommunications</a:t>
            </a:r>
            <a:endParaRPr lang="en-US" b="1" dirty="0"/>
          </a:p>
        </p:txBody>
      </p:sp>
      <p:sp>
        <p:nvSpPr>
          <p:cNvPr id="3" name="Content Placeholder 2">
            <a:extLst>
              <a:ext uri="{FF2B5EF4-FFF2-40B4-BE49-F238E27FC236}">
                <a16:creationId xmlns:a16="http://schemas.microsoft.com/office/drawing/2014/main" id="{BA9B71DC-D97E-4B32-8642-AD04517E38CF}"/>
              </a:ext>
            </a:extLst>
          </p:cNvPr>
          <p:cNvSpPr>
            <a:spLocks noGrp="1"/>
          </p:cNvSpPr>
          <p:nvPr>
            <p:ph idx="1"/>
          </p:nvPr>
        </p:nvSpPr>
        <p:spPr>
          <a:xfrm>
            <a:off x="1484310" y="1168926"/>
            <a:ext cx="10018713" cy="5384276"/>
          </a:xfrm>
        </p:spPr>
        <p:txBody>
          <a:bodyPr>
            <a:normAutofit/>
          </a:bodyPr>
          <a:lstStyle/>
          <a:p>
            <a:pPr marL="0" indent="0">
              <a:buNone/>
            </a:pPr>
            <a:r>
              <a:rPr lang="en-US" dirty="0"/>
              <a:t>SCENARIO :-</a:t>
            </a:r>
          </a:p>
          <a:p>
            <a:r>
              <a:rPr lang="en-US" b="1" dirty="0"/>
              <a:t>Mobile telephone industry </a:t>
            </a:r>
            <a:r>
              <a:rPr lang="en-US" dirty="0"/>
              <a:t>were the </a:t>
            </a:r>
            <a:r>
              <a:rPr lang="en-US" b="1" dirty="0"/>
              <a:t>ﬁrst </a:t>
            </a:r>
            <a:r>
              <a:rPr lang="en-US" dirty="0"/>
              <a:t>to use learning models and data mining methods to support relational marketing strategies. </a:t>
            </a:r>
          </a:p>
          <a:p>
            <a:r>
              <a:rPr lang="en-US" dirty="0"/>
              <a:t>One of the main objectives has been </a:t>
            </a:r>
            <a:r>
              <a:rPr lang="en-US" b="1" dirty="0"/>
              <a:t>customer retention</a:t>
            </a:r>
            <a:r>
              <a:rPr lang="en-US" dirty="0"/>
              <a:t>, also known as churn analysis. </a:t>
            </a:r>
          </a:p>
          <a:p>
            <a:r>
              <a:rPr lang="en-US" dirty="0"/>
              <a:t>The effect of </a:t>
            </a:r>
            <a:r>
              <a:rPr lang="en-US" b="1" dirty="0"/>
              <a:t>market saturation </a:t>
            </a:r>
            <a:r>
              <a:rPr lang="en-US" dirty="0"/>
              <a:t>and </a:t>
            </a:r>
            <a:r>
              <a:rPr lang="en-US" b="1" dirty="0"/>
              <a:t>strong competition </a:t>
            </a:r>
            <a:r>
              <a:rPr lang="en-US" dirty="0"/>
              <a:t>have combined to cause instability and disaffection among consumers, who can choose a company based on the rates, services and access methods that they deem most convenient. </a:t>
            </a:r>
          </a:p>
          <a:p>
            <a:r>
              <a:rPr lang="en-US" dirty="0"/>
              <a:t>This phenomenon is particularly critical with regard to </a:t>
            </a:r>
            <a:r>
              <a:rPr lang="en-US" b="1" dirty="0"/>
              <a:t>prepaid telephone cards</a:t>
            </a:r>
            <a:r>
              <a:rPr lang="en-US" dirty="0"/>
              <a:t>, very popular in the mobile phone industry today, as they make changing a telephone service provider quite easy and of little cost.</a:t>
            </a:r>
          </a:p>
          <a:p>
            <a:endParaRPr lang="en-US" dirty="0"/>
          </a:p>
        </p:txBody>
      </p:sp>
    </p:spTree>
    <p:extLst>
      <p:ext uri="{BB962C8B-B14F-4D97-AF65-F5344CB8AC3E}">
        <p14:creationId xmlns:p14="http://schemas.microsoft.com/office/powerpoint/2010/main" val="642854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5800-5F12-45C6-BE87-1260A61DC739}"/>
              </a:ext>
            </a:extLst>
          </p:cNvPr>
          <p:cNvSpPr>
            <a:spLocks noGrp="1"/>
          </p:cNvSpPr>
          <p:nvPr>
            <p:ph type="title"/>
          </p:nvPr>
        </p:nvSpPr>
        <p:spPr>
          <a:xfrm>
            <a:off x="1484311" y="271023"/>
            <a:ext cx="10018713" cy="1077012"/>
          </a:xfrm>
        </p:spPr>
        <p:txBody>
          <a:bodyPr>
            <a:normAutofit fontScale="90000"/>
          </a:bodyPr>
          <a:lstStyle/>
          <a:p>
            <a:r>
              <a:rPr lang="en-US" dirty="0"/>
              <a:t>Retention in telecommunications</a:t>
            </a:r>
            <a:br>
              <a:rPr lang="en-US" dirty="0"/>
            </a:br>
            <a:r>
              <a:rPr lang="en-US" sz="3200" b="1" dirty="0"/>
              <a:t>Company and objectives</a:t>
            </a:r>
            <a:endParaRPr lang="en-US" b="1" dirty="0"/>
          </a:p>
        </p:txBody>
      </p:sp>
      <p:sp>
        <p:nvSpPr>
          <p:cNvPr id="3" name="Content Placeholder 2">
            <a:extLst>
              <a:ext uri="{FF2B5EF4-FFF2-40B4-BE49-F238E27FC236}">
                <a16:creationId xmlns:a16="http://schemas.microsoft.com/office/drawing/2014/main" id="{293BC702-1BEA-4354-A222-922177461EAF}"/>
              </a:ext>
            </a:extLst>
          </p:cNvPr>
          <p:cNvSpPr>
            <a:spLocks noGrp="1"/>
          </p:cNvSpPr>
          <p:nvPr>
            <p:ph idx="1"/>
          </p:nvPr>
        </p:nvSpPr>
        <p:spPr>
          <a:xfrm>
            <a:off x="1484310" y="1791094"/>
            <a:ext cx="10018713" cy="4336329"/>
          </a:xfrm>
        </p:spPr>
        <p:txBody>
          <a:bodyPr>
            <a:normAutofit/>
          </a:bodyPr>
          <a:lstStyle/>
          <a:p>
            <a:r>
              <a:rPr lang="en-US" dirty="0"/>
              <a:t>A mobile phone company wishes to model its customers’ propensity to churn</a:t>
            </a:r>
          </a:p>
          <a:p>
            <a:r>
              <a:rPr lang="en-US" dirty="0"/>
              <a:t>A </a:t>
            </a:r>
            <a:r>
              <a:rPr lang="en-US" b="1" dirty="0"/>
              <a:t>predictive mode</a:t>
            </a:r>
            <a:r>
              <a:rPr lang="en-US" dirty="0"/>
              <a:t>l able to associate each customer with a numerical value (or score) that indicates their </a:t>
            </a:r>
            <a:r>
              <a:rPr lang="en-US" b="1" dirty="0"/>
              <a:t>probability of discontinuing service, </a:t>
            </a:r>
            <a:r>
              <a:rPr lang="en-US" dirty="0"/>
              <a:t>based on the value of the available </a:t>
            </a:r>
            <a:r>
              <a:rPr lang="en-US" b="1" dirty="0"/>
              <a:t>explanatory variables</a:t>
            </a:r>
            <a:r>
              <a:rPr lang="en-US" dirty="0"/>
              <a:t>. </a:t>
            </a:r>
          </a:p>
          <a:p>
            <a:r>
              <a:rPr lang="en-US" dirty="0"/>
              <a:t>The model should be able to identify, based on customer characteristics, </a:t>
            </a:r>
            <a:r>
              <a:rPr lang="en-US" b="1" dirty="0"/>
              <a:t>homogeneous segments </a:t>
            </a:r>
            <a:r>
              <a:rPr lang="en-US" dirty="0"/>
              <a:t>relative to the probability of churning, </a:t>
            </a:r>
          </a:p>
          <a:p>
            <a:r>
              <a:rPr lang="en-US" dirty="0"/>
              <a:t>In order to later concentrate on these groups the </a:t>
            </a:r>
            <a:r>
              <a:rPr lang="en-US" b="1" dirty="0"/>
              <a:t>marketing actions </a:t>
            </a:r>
            <a:r>
              <a:rPr lang="en-US" dirty="0"/>
              <a:t>to be carried out for retention, thus </a:t>
            </a:r>
            <a:r>
              <a:rPr lang="en-US" b="1" dirty="0"/>
              <a:t>reducing attrition </a:t>
            </a:r>
            <a:r>
              <a:rPr lang="en-US" dirty="0"/>
              <a:t>and </a:t>
            </a:r>
            <a:r>
              <a:rPr lang="en-US" b="1" dirty="0"/>
              <a:t>increasing the overall effectiveness. </a:t>
            </a:r>
          </a:p>
        </p:txBody>
      </p:sp>
    </p:spTree>
    <p:extLst>
      <p:ext uri="{BB962C8B-B14F-4D97-AF65-F5344CB8AC3E}">
        <p14:creationId xmlns:p14="http://schemas.microsoft.com/office/powerpoint/2010/main" val="404993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5FE6-94E4-43DC-8BAB-7F44CA76EA01}"/>
              </a:ext>
            </a:extLst>
          </p:cNvPr>
          <p:cNvSpPr>
            <a:spLocks noGrp="1"/>
          </p:cNvSpPr>
          <p:nvPr>
            <p:ph type="title"/>
          </p:nvPr>
        </p:nvSpPr>
        <p:spPr>
          <a:xfrm>
            <a:off x="1484310" y="174397"/>
            <a:ext cx="10018713" cy="1256122"/>
          </a:xfrm>
        </p:spPr>
        <p:txBody>
          <a:bodyPr>
            <a:normAutofit/>
          </a:bodyPr>
          <a:lstStyle/>
          <a:p>
            <a:r>
              <a:rPr lang="en-US" sz="3600" dirty="0"/>
              <a:t>Retention in telecommunications </a:t>
            </a:r>
            <a:br>
              <a:rPr lang="en-US" sz="3600" dirty="0"/>
            </a:br>
            <a:r>
              <a:rPr lang="en-US" sz="2800" b="1" dirty="0"/>
              <a:t>Data for constructing predictive model</a:t>
            </a:r>
            <a:endParaRPr lang="en-US" sz="3600" b="1" dirty="0"/>
          </a:p>
        </p:txBody>
      </p:sp>
      <p:sp>
        <p:nvSpPr>
          <p:cNvPr id="3" name="Content Placeholder 2">
            <a:extLst>
              <a:ext uri="{FF2B5EF4-FFF2-40B4-BE49-F238E27FC236}">
                <a16:creationId xmlns:a16="http://schemas.microsoft.com/office/drawing/2014/main" id="{01CBB107-C2D7-466D-984F-DC106C23A12B}"/>
              </a:ext>
            </a:extLst>
          </p:cNvPr>
          <p:cNvSpPr>
            <a:spLocks noGrp="1"/>
          </p:cNvSpPr>
          <p:nvPr>
            <p:ph idx="1"/>
          </p:nvPr>
        </p:nvSpPr>
        <p:spPr>
          <a:xfrm>
            <a:off x="1997108" y="1345678"/>
            <a:ext cx="9372565" cy="5109325"/>
          </a:xfrm>
        </p:spPr>
        <p:txBody>
          <a:bodyPr>
            <a:normAutofit fontScale="92500" lnSpcReduction="20000"/>
          </a:bodyPr>
          <a:lstStyle/>
          <a:p>
            <a:r>
              <a:rPr lang="en-US" dirty="0"/>
              <a:t>customer type (business or private); </a:t>
            </a:r>
          </a:p>
          <a:p>
            <a:r>
              <a:rPr lang="en-US" dirty="0"/>
              <a:t>telephone card type (subscription or prepaid); </a:t>
            </a:r>
          </a:p>
          <a:p>
            <a:r>
              <a:rPr lang="en-US" dirty="0"/>
              <a:t>years of service provision, whether above or below a given threshold; </a:t>
            </a:r>
          </a:p>
          <a:p>
            <a:r>
              <a:rPr lang="en-US" dirty="0"/>
              <a:t>area of residence.</a:t>
            </a:r>
          </a:p>
          <a:p>
            <a:r>
              <a:rPr lang="en-US" dirty="0"/>
              <a:t>personal information (socio-demographic); </a:t>
            </a:r>
          </a:p>
          <a:p>
            <a:r>
              <a:rPr lang="en-US" dirty="0"/>
              <a:t>administrative and accounting information; </a:t>
            </a:r>
          </a:p>
          <a:p>
            <a:r>
              <a:rPr lang="en-US" dirty="0"/>
              <a:t>incoming and outgoing telephone trafﬁc, subdivided by period (weeks or months) and trafﬁc direction; </a:t>
            </a:r>
          </a:p>
          <a:p>
            <a:r>
              <a:rPr lang="en-US" dirty="0"/>
              <a:t>access to additional services, such as fax, voice mail, and special service numbers; </a:t>
            </a:r>
          </a:p>
          <a:p>
            <a:r>
              <a:rPr lang="en-US" dirty="0"/>
              <a:t>calls to customer assistance centers; </a:t>
            </a:r>
          </a:p>
          <a:p>
            <a:r>
              <a:rPr lang="en-US" dirty="0"/>
              <a:t>notiﬁcations of malfunctioning and disservice; </a:t>
            </a:r>
          </a:p>
          <a:p>
            <a:r>
              <a:rPr lang="en-US" dirty="0"/>
              <a:t>emails and requests through web pages.</a:t>
            </a:r>
          </a:p>
        </p:txBody>
      </p:sp>
    </p:spTree>
    <p:extLst>
      <p:ext uri="{BB962C8B-B14F-4D97-AF65-F5344CB8AC3E}">
        <p14:creationId xmlns:p14="http://schemas.microsoft.com/office/powerpoint/2010/main" val="1221509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AC79-2F38-4A8C-B734-4A8F2F78DF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8C77F7-D3BC-48E8-B02D-CA0F0B0544B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9416A9D-00EB-4B34-893C-E0C05BA28094}"/>
              </a:ext>
            </a:extLst>
          </p:cNvPr>
          <p:cNvPicPr>
            <a:picLocks noChangeAspect="1"/>
          </p:cNvPicPr>
          <p:nvPr/>
        </p:nvPicPr>
        <p:blipFill>
          <a:blip r:embed="rId2"/>
          <a:stretch>
            <a:fillRect/>
          </a:stretch>
        </p:blipFill>
        <p:spPr>
          <a:xfrm>
            <a:off x="1636299" y="587205"/>
            <a:ext cx="9714733" cy="5351700"/>
          </a:xfrm>
          <a:prstGeom prst="rect">
            <a:avLst/>
          </a:prstGeom>
          <a:ln w="28575">
            <a:solidFill>
              <a:schemeClr val="tx1"/>
            </a:solidFill>
          </a:ln>
        </p:spPr>
      </p:pic>
    </p:spTree>
    <p:extLst>
      <p:ext uri="{BB962C8B-B14F-4D97-AF65-F5344CB8AC3E}">
        <p14:creationId xmlns:p14="http://schemas.microsoft.com/office/powerpoint/2010/main" val="937117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3B19-F0FF-4A57-BB5C-D52EF2A22737}"/>
              </a:ext>
            </a:extLst>
          </p:cNvPr>
          <p:cNvSpPr>
            <a:spLocks noGrp="1"/>
          </p:cNvSpPr>
          <p:nvPr>
            <p:ph type="title"/>
          </p:nvPr>
        </p:nvSpPr>
        <p:spPr>
          <a:xfrm>
            <a:off x="1484310" y="233314"/>
            <a:ext cx="10018713" cy="784781"/>
          </a:xfrm>
        </p:spPr>
        <p:txBody>
          <a:bodyPr>
            <a:noAutofit/>
          </a:bodyPr>
          <a:lstStyle/>
          <a:p>
            <a:r>
              <a:rPr lang="en-US" sz="3600" dirty="0"/>
              <a:t>Retention in telecommunications </a:t>
            </a:r>
            <a:br>
              <a:rPr lang="en-US" sz="3600" dirty="0"/>
            </a:br>
            <a:r>
              <a:rPr lang="en-US" sz="2800" b="1" dirty="0"/>
              <a:t>Analysis</a:t>
            </a:r>
            <a:r>
              <a:rPr lang="en-US" sz="2800" dirty="0"/>
              <a:t> </a:t>
            </a:r>
            <a:r>
              <a:rPr lang="en-US" sz="2800" b="1" dirty="0"/>
              <a:t>and</a:t>
            </a:r>
            <a:r>
              <a:rPr lang="en-US" sz="2800" dirty="0"/>
              <a:t> </a:t>
            </a:r>
            <a:r>
              <a:rPr lang="en-US" sz="2800" b="1" dirty="0"/>
              <a:t>results</a:t>
            </a:r>
          </a:p>
        </p:txBody>
      </p:sp>
      <p:sp>
        <p:nvSpPr>
          <p:cNvPr id="3" name="Content Placeholder 2">
            <a:extLst>
              <a:ext uri="{FF2B5EF4-FFF2-40B4-BE49-F238E27FC236}">
                <a16:creationId xmlns:a16="http://schemas.microsoft.com/office/drawing/2014/main" id="{C860121E-45D7-474D-B272-36DC75FA929D}"/>
              </a:ext>
            </a:extLst>
          </p:cNvPr>
          <p:cNvSpPr>
            <a:spLocks noGrp="1"/>
          </p:cNvSpPr>
          <p:nvPr>
            <p:ph idx="1"/>
          </p:nvPr>
        </p:nvSpPr>
        <p:spPr>
          <a:xfrm>
            <a:off x="1738833" y="1119432"/>
            <a:ext cx="10018713" cy="5505254"/>
          </a:xfrm>
        </p:spPr>
        <p:txBody>
          <a:bodyPr>
            <a:normAutofit fontScale="92500" lnSpcReduction="10000"/>
          </a:bodyPr>
          <a:lstStyle/>
          <a:p>
            <a:r>
              <a:rPr lang="en-US" dirty="0"/>
              <a:t>Once the dataset for developing the models has been extracted from the data mart, a </a:t>
            </a:r>
            <a:r>
              <a:rPr lang="en-US" b="1" dirty="0"/>
              <a:t>detailed exploratory analysis</a:t>
            </a:r>
            <a:r>
              <a:rPr lang="en-US" dirty="0"/>
              <a:t> can be carried out. </a:t>
            </a:r>
          </a:p>
          <a:p>
            <a:r>
              <a:rPr lang="en-US" dirty="0"/>
              <a:t>On the one hand, it shows a certain number of anomalies, in the form of </a:t>
            </a:r>
            <a:r>
              <a:rPr lang="en-US" b="1" dirty="0"/>
              <a:t>outliers</a:t>
            </a:r>
            <a:r>
              <a:rPr lang="en-US" dirty="0"/>
              <a:t> and </a:t>
            </a:r>
            <a:r>
              <a:rPr lang="en-US" b="1" dirty="0"/>
              <a:t>missing values</a:t>
            </a:r>
            <a:r>
              <a:rPr lang="en-US" dirty="0"/>
              <a:t>, whose removal improves the quality of data. </a:t>
            </a:r>
          </a:p>
          <a:p>
            <a:r>
              <a:rPr lang="en-US" dirty="0"/>
              <a:t>On the other hand, </a:t>
            </a:r>
            <a:r>
              <a:rPr lang="en-US" b="1" dirty="0"/>
              <a:t>additional variables </a:t>
            </a:r>
            <a:r>
              <a:rPr lang="en-US" dirty="0"/>
              <a:t>can be generated through appropriate transformations in order to highlight relevant trends and </a:t>
            </a:r>
            <a:r>
              <a:rPr lang="en-US" b="1" dirty="0"/>
              <a:t>correlations</a:t>
            </a:r>
            <a:r>
              <a:rPr lang="en-US" dirty="0"/>
              <a:t> identiﬁed by exploratory data analysis. </a:t>
            </a:r>
          </a:p>
          <a:p>
            <a:r>
              <a:rPr lang="en-US" dirty="0"/>
              <a:t>After applying feature </a:t>
            </a:r>
            <a:r>
              <a:rPr lang="en-US" b="1" dirty="0"/>
              <a:t>reduction and extraction</a:t>
            </a:r>
            <a:r>
              <a:rPr lang="en-US" dirty="0"/>
              <a:t>, the new dataset contains about 150 predictive variables, after the </a:t>
            </a:r>
            <a:r>
              <a:rPr lang="en-US" b="1" dirty="0"/>
              <a:t>addition of derived variables </a:t>
            </a:r>
            <a:r>
              <a:rPr lang="en-US" dirty="0"/>
              <a:t>and </a:t>
            </a:r>
            <a:r>
              <a:rPr lang="en-US" b="1" dirty="0"/>
              <a:t>removal of some original variables </a:t>
            </a:r>
            <a:r>
              <a:rPr lang="en-US" dirty="0"/>
              <a:t>deemed uninﬂuential on the target. </a:t>
            </a:r>
          </a:p>
          <a:p>
            <a:r>
              <a:rPr lang="en-US" dirty="0"/>
              <a:t>An </a:t>
            </a:r>
            <a:r>
              <a:rPr lang="en-US" b="1" dirty="0"/>
              <a:t>indicator variable </a:t>
            </a:r>
            <a:r>
              <a:rPr lang="en-US" dirty="0"/>
              <a:t>is deﬁned to denote churning by a customer in cases where ofﬁcial notiﬁcation of service discontinuation is not required, as is the case for prepaid cards. For example, if a private customer makes fewer outgoing calls than a preset threshold and receives a number of incoming calls that is below a second threshold value, she is believed to be at a churning stage.</a:t>
            </a:r>
          </a:p>
        </p:txBody>
      </p:sp>
    </p:spTree>
    <p:extLst>
      <p:ext uri="{BB962C8B-B14F-4D97-AF65-F5344CB8AC3E}">
        <p14:creationId xmlns:p14="http://schemas.microsoft.com/office/powerpoint/2010/main" val="4168449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5524-8111-41C9-8DDD-7D57E4F1F274}"/>
              </a:ext>
            </a:extLst>
          </p:cNvPr>
          <p:cNvSpPr>
            <a:spLocks noGrp="1"/>
          </p:cNvSpPr>
          <p:nvPr>
            <p:ph type="title"/>
          </p:nvPr>
        </p:nvSpPr>
        <p:spPr>
          <a:xfrm>
            <a:off x="1484310" y="120193"/>
            <a:ext cx="10018713" cy="1312682"/>
          </a:xfrm>
        </p:spPr>
        <p:txBody>
          <a:bodyPr>
            <a:normAutofit fontScale="90000"/>
          </a:bodyPr>
          <a:lstStyle/>
          <a:p>
            <a:r>
              <a:rPr lang="en-US" sz="3600" dirty="0"/>
              <a:t/>
            </a:r>
            <a:br>
              <a:rPr lang="en-US" sz="3600" dirty="0"/>
            </a:br>
            <a:r>
              <a:rPr lang="en-US" sz="4400" dirty="0"/>
              <a:t>Business case studies </a:t>
            </a:r>
            <a:r>
              <a:rPr lang="en-US" sz="3600" dirty="0"/>
              <a:t/>
            </a:r>
            <a:br>
              <a:rPr lang="en-US" sz="3600" dirty="0"/>
            </a:br>
            <a:r>
              <a:rPr lang="en-US" sz="3600" b="1" dirty="0"/>
              <a:t>Acquisition in the automotive industry</a:t>
            </a:r>
            <a:r>
              <a:rPr lang="en-US" dirty="0"/>
              <a:t/>
            </a:r>
            <a:br>
              <a:rPr lang="en-US" dirty="0"/>
            </a:br>
            <a:endParaRPr lang="en-US" dirty="0"/>
          </a:p>
        </p:txBody>
      </p:sp>
      <p:sp>
        <p:nvSpPr>
          <p:cNvPr id="3" name="Content Placeholder 2">
            <a:extLst>
              <a:ext uri="{FF2B5EF4-FFF2-40B4-BE49-F238E27FC236}">
                <a16:creationId xmlns:a16="http://schemas.microsoft.com/office/drawing/2014/main" id="{203FE369-867C-4090-9580-9982ECEFF225}"/>
              </a:ext>
            </a:extLst>
          </p:cNvPr>
          <p:cNvSpPr>
            <a:spLocks noGrp="1"/>
          </p:cNvSpPr>
          <p:nvPr>
            <p:ph idx="1"/>
          </p:nvPr>
        </p:nvSpPr>
        <p:spPr>
          <a:xfrm>
            <a:off x="1484310" y="1583704"/>
            <a:ext cx="10018713" cy="5090473"/>
          </a:xfrm>
        </p:spPr>
        <p:txBody>
          <a:bodyPr>
            <a:normAutofit/>
          </a:bodyPr>
          <a:lstStyle/>
          <a:p>
            <a:r>
              <a:rPr lang="en-US" dirty="0"/>
              <a:t>A company manufacturing industrial vehicles wishes to develop a </a:t>
            </a:r>
            <a:r>
              <a:rPr lang="en-US" b="1" dirty="0"/>
              <a:t>predictive model </a:t>
            </a:r>
            <a:r>
              <a:rPr lang="en-US" dirty="0"/>
              <a:t>that can assign to each prospect a score that indicates his </a:t>
            </a:r>
            <a:r>
              <a:rPr lang="en-US" b="1" dirty="0"/>
              <a:t>propensity to positively respond</a:t>
            </a:r>
            <a:r>
              <a:rPr lang="en-US" dirty="0"/>
              <a:t> to a marketing action aimed at acquisition. </a:t>
            </a:r>
          </a:p>
          <a:p>
            <a:r>
              <a:rPr lang="en-US" dirty="0"/>
              <a:t>The main purpose of the model is to provide </a:t>
            </a:r>
            <a:r>
              <a:rPr lang="en-US" b="1" dirty="0"/>
              <a:t>guidance for promotion actions </a:t>
            </a:r>
            <a:r>
              <a:rPr lang="en-US" dirty="0"/>
              <a:t>carried out by the network of dealers. </a:t>
            </a:r>
          </a:p>
          <a:p>
            <a:r>
              <a:rPr lang="en-US" dirty="0"/>
              <a:t>Reﬁne the knowledge of the </a:t>
            </a:r>
            <a:r>
              <a:rPr lang="en-US" b="1" dirty="0"/>
              <a:t>customer base </a:t>
            </a:r>
            <a:r>
              <a:rPr lang="en-US" dirty="0"/>
              <a:t>and of the market scenarios, and identifying the distinctive features that characterize current customers in order to </a:t>
            </a:r>
            <a:r>
              <a:rPr lang="en-US" b="1" dirty="0"/>
              <a:t>design initiatives </a:t>
            </a:r>
            <a:r>
              <a:rPr lang="en-US" dirty="0"/>
              <a:t>directed to stimulate new acquisitions.</a:t>
            </a:r>
          </a:p>
          <a:p>
            <a:endParaRPr lang="en-US" dirty="0"/>
          </a:p>
        </p:txBody>
      </p:sp>
    </p:spTree>
    <p:extLst>
      <p:ext uri="{BB962C8B-B14F-4D97-AF65-F5344CB8AC3E}">
        <p14:creationId xmlns:p14="http://schemas.microsoft.com/office/powerpoint/2010/main" val="186676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E61A-A841-41EA-B254-1097E90AA7A2}"/>
              </a:ext>
            </a:extLst>
          </p:cNvPr>
          <p:cNvSpPr>
            <a:spLocks noGrp="1"/>
          </p:cNvSpPr>
          <p:nvPr>
            <p:ph type="title"/>
          </p:nvPr>
        </p:nvSpPr>
        <p:spPr>
          <a:xfrm>
            <a:off x="1484311" y="685801"/>
            <a:ext cx="10018713" cy="841342"/>
          </a:xfrm>
        </p:spPr>
        <p:txBody>
          <a:bodyPr/>
          <a:lstStyle/>
          <a:p>
            <a:r>
              <a:rPr lang="en-US" dirty="0"/>
              <a:t>Relational Marketing - Objectives </a:t>
            </a:r>
          </a:p>
        </p:txBody>
      </p:sp>
      <p:sp>
        <p:nvSpPr>
          <p:cNvPr id="3" name="Content Placeholder 2">
            <a:extLst>
              <a:ext uri="{FF2B5EF4-FFF2-40B4-BE49-F238E27FC236}">
                <a16:creationId xmlns:a16="http://schemas.microsoft.com/office/drawing/2014/main" id="{0FF10C26-A04F-4B61-8E96-1617F4427771}"/>
              </a:ext>
            </a:extLst>
          </p:cNvPr>
          <p:cNvSpPr>
            <a:spLocks noGrp="1"/>
          </p:cNvSpPr>
          <p:nvPr>
            <p:ph idx="1"/>
          </p:nvPr>
        </p:nvSpPr>
        <p:spPr>
          <a:xfrm>
            <a:off x="1484310" y="2007909"/>
            <a:ext cx="10018713" cy="4845377"/>
          </a:xfrm>
        </p:spPr>
        <p:txBody>
          <a:bodyPr>
            <a:normAutofit/>
          </a:bodyPr>
          <a:lstStyle/>
          <a:p>
            <a:r>
              <a:rPr lang="en-US" dirty="0"/>
              <a:t>Increase growth of customers – complexity</a:t>
            </a:r>
          </a:p>
          <a:p>
            <a:r>
              <a:rPr lang="en-US" dirty="0"/>
              <a:t>Increased marketing activities – customization</a:t>
            </a:r>
          </a:p>
          <a:p>
            <a:r>
              <a:rPr lang="en-US" dirty="0"/>
              <a:t>E-Commerce – global comparison</a:t>
            </a:r>
          </a:p>
          <a:p>
            <a:r>
              <a:rPr lang="en-US" dirty="0"/>
              <a:t>Customer loyalty – uncertain</a:t>
            </a:r>
          </a:p>
          <a:p>
            <a:r>
              <a:rPr lang="en-US" dirty="0"/>
              <a:t>Progressive commoditization of products - differentiation is mainly due to levels of service</a:t>
            </a:r>
          </a:p>
          <a:p>
            <a:r>
              <a:rPr lang="en-US" dirty="0"/>
              <a:t>Large amounts of sales data that can be transformed into knowledge</a:t>
            </a:r>
          </a:p>
          <a:p>
            <a:r>
              <a:rPr lang="en-US" dirty="0"/>
              <a:t>The number of competitors using advanced techniques for the analysis of marketing data has increased.</a:t>
            </a:r>
          </a:p>
          <a:p>
            <a:endParaRPr lang="en-US" dirty="0"/>
          </a:p>
          <a:p>
            <a:endParaRPr lang="en-US" dirty="0"/>
          </a:p>
        </p:txBody>
      </p:sp>
    </p:spTree>
    <p:extLst>
      <p:ext uri="{BB962C8B-B14F-4D97-AF65-F5344CB8AC3E}">
        <p14:creationId xmlns:p14="http://schemas.microsoft.com/office/powerpoint/2010/main" val="854752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C6A3-8222-400C-868E-1FC9D9C1DE9B}"/>
              </a:ext>
            </a:extLst>
          </p:cNvPr>
          <p:cNvSpPr>
            <a:spLocks noGrp="1"/>
          </p:cNvSpPr>
          <p:nvPr>
            <p:ph type="title"/>
          </p:nvPr>
        </p:nvSpPr>
        <p:spPr>
          <a:xfrm>
            <a:off x="1569152" y="186179"/>
            <a:ext cx="10018713" cy="945037"/>
          </a:xfrm>
        </p:spPr>
        <p:txBody>
          <a:bodyPr>
            <a:normAutofit fontScale="90000"/>
          </a:bodyPr>
          <a:lstStyle/>
          <a:p>
            <a:r>
              <a:rPr lang="en-US" dirty="0"/>
              <a:t>Acquisition in the automotive industry</a:t>
            </a:r>
            <a:br>
              <a:rPr lang="en-US" dirty="0"/>
            </a:br>
            <a:r>
              <a:rPr lang="en-US" sz="3200" b="1" dirty="0"/>
              <a:t>Analysis and results</a:t>
            </a:r>
            <a:endParaRPr lang="en-US" b="1" dirty="0"/>
          </a:p>
        </p:txBody>
      </p:sp>
      <p:sp>
        <p:nvSpPr>
          <p:cNvPr id="3" name="Content Placeholder 2">
            <a:extLst>
              <a:ext uri="{FF2B5EF4-FFF2-40B4-BE49-F238E27FC236}">
                <a16:creationId xmlns:a16="http://schemas.microsoft.com/office/drawing/2014/main" id="{A85C2E70-C448-4461-89C1-5E62A2C7F74E}"/>
              </a:ext>
            </a:extLst>
          </p:cNvPr>
          <p:cNvSpPr>
            <a:spLocks noGrp="1"/>
          </p:cNvSpPr>
          <p:nvPr>
            <p:ph idx="1"/>
          </p:nvPr>
        </p:nvSpPr>
        <p:spPr>
          <a:xfrm>
            <a:off x="1484310" y="1291473"/>
            <a:ext cx="10018713" cy="5269584"/>
          </a:xfrm>
        </p:spPr>
        <p:txBody>
          <a:bodyPr>
            <a:normAutofit fontScale="92500" lnSpcReduction="20000"/>
          </a:bodyPr>
          <a:lstStyle/>
          <a:p>
            <a:r>
              <a:rPr lang="en-US" b="1" dirty="0"/>
              <a:t>Prospects and customers. </a:t>
            </a:r>
            <a:r>
              <a:rPr lang="en-US" dirty="0"/>
              <a:t>The </a:t>
            </a:r>
            <a:r>
              <a:rPr lang="en-US" b="1" dirty="0"/>
              <a:t>ﬁrst group of data</a:t>
            </a:r>
            <a:r>
              <a:rPr lang="en-US" dirty="0"/>
              <a:t> concerns current or potential customers of the company, including customers owning vehicles not necessarily produced by the company. Besides demographic information, the data include 15 explanatory variables that gather meaningful information, such as the top-rated type of vehicle owned by each prospect, the number of new and used vehicles produced by competitors and owned by each prospect, and the number of new and used vehicles bought in the past by each prospect.</a:t>
            </a:r>
          </a:p>
          <a:p>
            <a:r>
              <a:rPr lang="en-US" b="1" dirty="0"/>
              <a:t>Vehicles</a:t>
            </a:r>
            <a:r>
              <a:rPr lang="en-US" dirty="0"/>
              <a:t>. The </a:t>
            </a:r>
            <a:r>
              <a:rPr lang="en-US" b="1" dirty="0"/>
              <a:t>second group of data </a:t>
            </a:r>
            <a:r>
              <a:rPr lang="en-US" dirty="0"/>
              <a:t>includes 16 attributes that enable the vehicles owned by each prospect to be identiﬁed, among them model, weight class, optional features, fuel type, ﬁrst and last registration date and status (new or used vehicle). These attributes deﬁne for each vehicle the timing of sales transactions, or transfers of ownership.</a:t>
            </a:r>
          </a:p>
          <a:p>
            <a:r>
              <a:rPr lang="en-US" b="1" dirty="0"/>
              <a:t>Works. </a:t>
            </a:r>
            <a:r>
              <a:rPr lang="en-US" dirty="0"/>
              <a:t>The </a:t>
            </a:r>
            <a:r>
              <a:rPr lang="en-US" b="1" dirty="0"/>
              <a:t>third group of data </a:t>
            </a:r>
            <a:r>
              <a:rPr lang="en-US" dirty="0"/>
              <a:t>refers to maintenance and repair work undergone by the vehicles during the warranty period and beyond. In particular, these data indicate the type of work carried out, a description of the problem, the vehicle mileage at the time of service, the car shop where the repair was carried out and the date of admission and release of the vehicle to and from the shop.</a:t>
            </a:r>
          </a:p>
        </p:txBody>
      </p:sp>
    </p:spTree>
    <p:extLst>
      <p:ext uri="{BB962C8B-B14F-4D97-AF65-F5344CB8AC3E}">
        <p14:creationId xmlns:p14="http://schemas.microsoft.com/office/powerpoint/2010/main" val="1727809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96D1-0681-40F8-8803-3FF43C568A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B71BAD-81FF-4CCA-B09C-781918442EEE}"/>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2C688D4-EDEB-4ACA-989B-C9B438872770}"/>
              </a:ext>
            </a:extLst>
          </p:cNvPr>
          <p:cNvPicPr>
            <a:picLocks noChangeAspect="1"/>
          </p:cNvPicPr>
          <p:nvPr/>
        </p:nvPicPr>
        <p:blipFill>
          <a:blip r:embed="rId2"/>
          <a:stretch>
            <a:fillRect/>
          </a:stretch>
        </p:blipFill>
        <p:spPr>
          <a:xfrm>
            <a:off x="5438355" y="2038228"/>
            <a:ext cx="6564205" cy="4723566"/>
          </a:xfrm>
          <a:prstGeom prst="rect">
            <a:avLst/>
          </a:prstGeom>
          <a:ln w="28575">
            <a:solidFill>
              <a:schemeClr val="tx1"/>
            </a:solidFill>
          </a:ln>
        </p:spPr>
      </p:pic>
      <p:pic>
        <p:nvPicPr>
          <p:cNvPr id="6" name="Picture 5">
            <a:extLst>
              <a:ext uri="{FF2B5EF4-FFF2-40B4-BE49-F238E27FC236}">
                <a16:creationId xmlns:a16="http://schemas.microsoft.com/office/drawing/2014/main" id="{05B1E8A2-F63C-48C0-9642-A91CDFAD6251}"/>
              </a:ext>
            </a:extLst>
          </p:cNvPr>
          <p:cNvPicPr>
            <a:picLocks noChangeAspect="1"/>
          </p:cNvPicPr>
          <p:nvPr/>
        </p:nvPicPr>
        <p:blipFill>
          <a:blip r:embed="rId3"/>
          <a:stretch>
            <a:fillRect/>
          </a:stretch>
        </p:blipFill>
        <p:spPr>
          <a:xfrm>
            <a:off x="189440" y="96206"/>
            <a:ext cx="6138821" cy="4136429"/>
          </a:xfrm>
          <a:prstGeom prst="rect">
            <a:avLst/>
          </a:prstGeom>
          <a:ln w="28575">
            <a:solidFill>
              <a:schemeClr val="tx1"/>
            </a:solidFill>
          </a:ln>
        </p:spPr>
      </p:pic>
    </p:spTree>
    <p:extLst>
      <p:ext uri="{BB962C8B-B14F-4D97-AF65-F5344CB8AC3E}">
        <p14:creationId xmlns:p14="http://schemas.microsoft.com/office/powerpoint/2010/main" val="1358326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5C96-2DD9-4316-9404-DE72858ADFA7}"/>
              </a:ext>
            </a:extLst>
          </p:cNvPr>
          <p:cNvSpPr>
            <a:spLocks noGrp="1"/>
          </p:cNvSpPr>
          <p:nvPr>
            <p:ph type="title"/>
          </p:nvPr>
        </p:nvSpPr>
        <p:spPr>
          <a:xfrm>
            <a:off x="1484310" y="308727"/>
            <a:ext cx="10018713" cy="1322109"/>
          </a:xfrm>
        </p:spPr>
        <p:txBody>
          <a:bodyPr/>
          <a:lstStyle/>
          <a:p>
            <a:r>
              <a:rPr lang="en-US" dirty="0"/>
              <a:t>Business case studies </a:t>
            </a:r>
            <a:br>
              <a:rPr lang="en-US" dirty="0"/>
            </a:br>
            <a:r>
              <a:rPr lang="en-US" sz="3200" b="1" dirty="0"/>
              <a:t>Cross-selling in the retail industry</a:t>
            </a:r>
            <a:endParaRPr lang="en-US" b="1" dirty="0"/>
          </a:p>
        </p:txBody>
      </p:sp>
      <p:sp>
        <p:nvSpPr>
          <p:cNvPr id="3" name="Content Placeholder 2">
            <a:extLst>
              <a:ext uri="{FF2B5EF4-FFF2-40B4-BE49-F238E27FC236}">
                <a16:creationId xmlns:a16="http://schemas.microsoft.com/office/drawing/2014/main" id="{F27E9ACC-6571-4125-B39C-4036B9553025}"/>
              </a:ext>
            </a:extLst>
          </p:cNvPr>
          <p:cNvSpPr>
            <a:spLocks noGrp="1"/>
          </p:cNvSpPr>
          <p:nvPr>
            <p:ph idx="1"/>
          </p:nvPr>
        </p:nvSpPr>
        <p:spPr>
          <a:xfrm>
            <a:off x="1399468" y="1866899"/>
            <a:ext cx="10018713" cy="4682374"/>
          </a:xfrm>
        </p:spPr>
        <p:txBody>
          <a:bodyPr>
            <a:normAutofit/>
          </a:bodyPr>
          <a:lstStyle/>
          <a:p>
            <a:r>
              <a:rPr lang="en-US" b="1" dirty="0"/>
              <a:t>Segment</a:t>
            </a:r>
            <a:r>
              <a:rPr lang="en-US" dirty="0"/>
              <a:t> its customer base in order to </a:t>
            </a:r>
            <a:r>
              <a:rPr lang="en-US" b="1" dirty="0"/>
              <a:t>optimize marketing actions </a:t>
            </a:r>
            <a:r>
              <a:rPr lang="en-US" dirty="0"/>
              <a:t>aimed at promoting a speciﬁc product or group of products. </a:t>
            </a:r>
          </a:p>
          <a:p>
            <a:r>
              <a:rPr lang="en-US" dirty="0"/>
              <a:t>The goal is therefore to develop a </a:t>
            </a:r>
            <a:r>
              <a:rPr lang="en-US" b="1" dirty="0"/>
              <a:t>predictive model </a:t>
            </a:r>
            <a:r>
              <a:rPr lang="en-US" dirty="0"/>
              <a:t>able to assign to each customer a score that indicates her </a:t>
            </a:r>
            <a:r>
              <a:rPr lang="en-US" b="1" dirty="0"/>
              <a:t>propensity to respond positively </a:t>
            </a:r>
            <a:r>
              <a:rPr lang="en-US" dirty="0"/>
              <a:t>to a cross-selling offer.</a:t>
            </a:r>
          </a:p>
          <a:p>
            <a:r>
              <a:rPr lang="en-US" dirty="0"/>
              <a:t>Besides prediction purposes, the model should be used also to interpret explanatory factors that have a greater effect on the purchase of the product promoted. Finally, the model is to be used for assessing the existence of </a:t>
            </a:r>
            <a:r>
              <a:rPr lang="en-US" b="1" dirty="0"/>
              <a:t>causal and temporal correlations </a:t>
            </a:r>
            <a:r>
              <a:rPr lang="en-US" dirty="0"/>
              <a:t>between the purchase of the product promoted and the purchase of other items.</a:t>
            </a:r>
          </a:p>
          <a:p>
            <a:endParaRPr lang="en-US" dirty="0"/>
          </a:p>
        </p:txBody>
      </p:sp>
    </p:spTree>
    <p:extLst>
      <p:ext uri="{BB962C8B-B14F-4D97-AF65-F5344CB8AC3E}">
        <p14:creationId xmlns:p14="http://schemas.microsoft.com/office/powerpoint/2010/main" val="164743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D4BE-EF82-4BC9-A740-E84750BA01F0}"/>
              </a:ext>
            </a:extLst>
          </p:cNvPr>
          <p:cNvSpPr>
            <a:spLocks noGrp="1"/>
          </p:cNvSpPr>
          <p:nvPr>
            <p:ph type="title"/>
          </p:nvPr>
        </p:nvSpPr>
        <p:spPr>
          <a:xfrm>
            <a:off x="1484310" y="176753"/>
            <a:ext cx="10018713" cy="1208988"/>
          </a:xfrm>
        </p:spPr>
        <p:txBody>
          <a:bodyPr>
            <a:normAutofit fontScale="90000"/>
          </a:bodyPr>
          <a:lstStyle/>
          <a:p>
            <a:r>
              <a:rPr lang="en-US" sz="3600" dirty="0"/>
              <a:t/>
            </a:r>
            <a:br>
              <a:rPr lang="en-US" sz="3600" dirty="0"/>
            </a:br>
            <a:r>
              <a:rPr lang="en-US" dirty="0"/>
              <a:t>Cross-selling in the retail industry</a:t>
            </a:r>
            <a:r>
              <a:rPr lang="en-US" sz="3100" dirty="0"/>
              <a:t/>
            </a:r>
            <a:br>
              <a:rPr lang="en-US" sz="3100" dirty="0"/>
            </a:br>
            <a:r>
              <a:rPr lang="en-US" sz="3200" b="1" dirty="0"/>
              <a:t>Analysis and results </a:t>
            </a:r>
            <a:endParaRPr lang="en-US" sz="3600" b="1" dirty="0"/>
          </a:p>
        </p:txBody>
      </p:sp>
      <p:sp>
        <p:nvSpPr>
          <p:cNvPr id="3" name="Content Placeholder 2">
            <a:extLst>
              <a:ext uri="{FF2B5EF4-FFF2-40B4-BE49-F238E27FC236}">
                <a16:creationId xmlns:a16="http://schemas.microsoft.com/office/drawing/2014/main" id="{794FB5CD-72E9-42D5-B3A8-D56EF91210E9}"/>
              </a:ext>
            </a:extLst>
          </p:cNvPr>
          <p:cNvSpPr>
            <a:spLocks noGrp="1"/>
          </p:cNvSpPr>
          <p:nvPr>
            <p:ph idx="1"/>
          </p:nvPr>
        </p:nvSpPr>
        <p:spPr>
          <a:xfrm>
            <a:off x="1606859" y="1640263"/>
            <a:ext cx="10018713" cy="4581427"/>
          </a:xfrm>
        </p:spPr>
        <p:txBody>
          <a:bodyPr>
            <a:normAutofit/>
          </a:bodyPr>
          <a:lstStyle/>
          <a:p>
            <a:r>
              <a:rPr lang="en-US" dirty="0"/>
              <a:t>personal information (socio-demographic); </a:t>
            </a:r>
          </a:p>
          <a:p>
            <a:r>
              <a:rPr lang="en-US" dirty="0"/>
              <a:t>date of signing up for the loyalty card, which can be regarded as the starting date for the relationship between customer and company; </a:t>
            </a:r>
          </a:p>
          <a:p>
            <a:r>
              <a:rPr lang="en-US" dirty="0"/>
              <a:t>dates of ﬁrst and last purchase, marking the boundary of the time interval within which purchases have been made by each individual customer; </a:t>
            </a:r>
          </a:p>
          <a:p>
            <a:r>
              <a:rPr lang="en-US" dirty="0"/>
              <a:t>cash slips, indicating which items, and in what quantities, have been purchased by each customer; </a:t>
            </a:r>
          </a:p>
          <a:p>
            <a:r>
              <a:rPr lang="en-US" dirty="0"/>
              <a:t>purchases of sale items made by each customer; </a:t>
            </a:r>
          </a:p>
          <a:p>
            <a:r>
              <a:rPr lang="en-US" dirty="0"/>
              <a:t>participation in point-earning programs and related prizes won; </a:t>
            </a:r>
          </a:p>
        </p:txBody>
      </p:sp>
    </p:spTree>
    <p:extLst>
      <p:ext uri="{BB962C8B-B14F-4D97-AF65-F5344CB8AC3E}">
        <p14:creationId xmlns:p14="http://schemas.microsoft.com/office/powerpoint/2010/main" val="3097369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5380-21C2-4258-8E9B-C1CF13B106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755EB2-FE31-4583-A9C0-C33B458E3B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859E6E0-4CA0-4322-BF66-4FF82DF55406}"/>
              </a:ext>
            </a:extLst>
          </p:cNvPr>
          <p:cNvPicPr>
            <a:picLocks noChangeAspect="1"/>
          </p:cNvPicPr>
          <p:nvPr/>
        </p:nvPicPr>
        <p:blipFill>
          <a:blip r:embed="rId2"/>
          <a:stretch>
            <a:fillRect/>
          </a:stretch>
        </p:blipFill>
        <p:spPr>
          <a:xfrm>
            <a:off x="1857375" y="533400"/>
            <a:ext cx="8477250" cy="5791200"/>
          </a:xfrm>
          <a:prstGeom prst="rect">
            <a:avLst/>
          </a:prstGeom>
          <a:ln w="28575">
            <a:solidFill>
              <a:schemeClr val="tx1"/>
            </a:solidFill>
          </a:ln>
        </p:spPr>
      </p:pic>
    </p:spTree>
    <p:extLst>
      <p:ext uri="{BB962C8B-B14F-4D97-AF65-F5344CB8AC3E}">
        <p14:creationId xmlns:p14="http://schemas.microsoft.com/office/powerpoint/2010/main" val="17498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D411-0F8D-4B26-A463-7D50EE85281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787B6B9-5D14-4ED1-9A86-BE66381E6F15}"/>
              </a:ext>
            </a:extLst>
          </p:cNvPr>
          <p:cNvPicPr>
            <a:picLocks noGrp="1" noChangeAspect="1"/>
          </p:cNvPicPr>
          <p:nvPr>
            <p:ph idx="1"/>
          </p:nvPr>
        </p:nvPicPr>
        <p:blipFill>
          <a:blip r:embed="rId2"/>
          <a:stretch>
            <a:fillRect/>
          </a:stretch>
        </p:blipFill>
        <p:spPr>
          <a:xfrm>
            <a:off x="1724515" y="308320"/>
            <a:ext cx="9778509" cy="6241360"/>
          </a:xfrm>
          <a:prstGeom prst="rect">
            <a:avLst/>
          </a:prstGeom>
          <a:ln w="28575">
            <a:solidFill>
              <a:schemeClr val="tx1"/>
            </a:solidFill>
          </a:ln>
        </p:spPr>
      </p:pic>
    </p:spTree>
    <p:extLst>
      <p:ext uri="{BB962C8B-B14F-4D97-AF65-F5344CB8AC3E}">
        <p14:creationId xmlns:p14="http://schemas.microsoft.com/office/powerpoint/2010/main" val="122004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8AE5-2D2B-458E-9CD9-B315435C51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5D34E1-4ECD-428C-B724-FB0141DD5D6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459CB52-13D8-4906-8269-2D01FCFED22A}"/>
              </a:ext>
            </a:extLst>
          </p:cNvPr>
          <p:cNvPicPr>
            <a:picLocks noChangeAspect="1"/>
          </p:cNvPicPr>
          <p:nvPr/>
        </p:nvPicPr>
        <p:blipFill>
          <a:blip r:embed="rId2"/>
          <a:stretch>
            <a:fillRect/>
          </a:stretch>
        </p:blipFill>
        <p:spPr>
          <a:xfrm>
            <a:off x="1961806" y="162988"/>
            <a:ext cx="8473666" cy="6428674"/>
          </a:xfrm>
          <a:prstGeom prst="rect">
            <a:avLst/>
          </a:prstGeom>
          <a:ln w="28575">
            <a:solidFill>
              <a:schemeClr val="tx1"/>
            </a:solidFill>
          </a:ln>
        </p:spPr>
      </p:pic>
    </p:spTree>
    <p:extLst>
      <p:ext uri="{BB962C8B-B14F-4D97-AF65-F5344CB8AC3E}">
        <p14:creationId xmlns:p14="http://schemas.microsoft.com/office/powerpoint/2010/main" val="293760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D439-02AD-4906-AC8F-7E4042874C75}"/>
              </a:ext>
            </a:extLst>
          </p:cNvPr>
          <p:cNvSpPr>
            <a:spLocks noGrp="1"/>
          </p:cNvSpPr>
          <p:nvPr>
            <p:ph type="title"/>
          </p:nvPr>
        </p:nvSpPr>
        <p:spPr>
          <a:xfrm>
            <a:off x="1484310" y="565608"/>
            <a:ext cx="10018713" cy="1257692"/>
          </a:xfrm>
        </p:spPr>
        <p:txBody>
          <a:bodyPr/>
          <a:lstStyle/>
          <a:p>
            <a:r>
              <a:rPr lang="en-US" dirty="0"/>
              <a:t>Relational Marketing</a:t>
            </a:r>
          </a:p>
        </p:txBody>
      </p:sp>
      <p:sp>
        <p:nvSpPr>
          <p:cNvPr id="3" name="Content Placeholder 2">
            <a:extLst>
              <a:ext uri="{FF2B5EF4-FFF2-40B4-BE49-F238E27FC236}">
                <a16:creationId xmlns:a16="http://schemas.microsoft.com/office/drawing/2014/main" id="{235C1C61-004D-44AB-BB7A-BBA1BA5137A4}"/>
              </a:ext>
            </a:extLst>
          </p:cNvPr>
          <p:cNvSpPr>
            <a:spLocks noGrp="1"/>
          </p:cNvSpPr>
          <p:nvPr>
            <p:ph idx="1"/>
          </p:nvPr>
        </p:nvSpPr>
        <p:spPr>
          <a:xfrm>
            <a:off x="1484310" y="1823300"/>
            <a:ext cx="10018713" cy="4963999"/>
          </a:xfrm>
        </p:spPr>
        <p:txBody>
          <a:bodyPr>
            <a:normAutofit/>
          </a:bodyPr>
          <a:lstStyle/>
          <a:p>
            <a:r>
              <a:rPr lang="en-US" dirty="0"/>
              <a:t>The ability to effectively exploit the information gathered on customers’ behavior represents today a powerful competitive weapon for an enterprise. </a:t>
            </a:r>
          </a:p>
          <a:p>
            <a:r>
              <a:rPr lang="en-US" dirty="0"/>
              <a:t>A company capable of gathering, storing, analyzing and understanding the huge amount of data on its customers can base its marketing actions on the knowledge extracted and achieve sustainable competitive advantages. </a:t>
            </a:r>
          </a:p>
          <a:p>
            <a:r>
              <a:rPr lang="en-US" dirty="0"/>
              <a:t>Enterprises may proﬁtably adopt relational marketing strategies to transform occasional contacts with their customers into highly customized long-term relationships. </a:t>
            </a:r>
          </a:p>
          <a:p>
            <a:r>
              <a:rPr lang="en-US" dirty="0"/>
              <a:t>In this way, it is possible to achieve increased customer satisfaction and at the same time increased proﬁts for the company, attaining a win–win relationship. </a:t>
            </a:r>
          </a:p>
        </p:txBody>
      </p:sp>
    </p:spTree>
    <p:extLst>
      <p:ext uri="{BB962C8B-B14F-4D97-AF65-F5344CB8AC3E}">
        <p14:creationId xmlns:p14="http://schemas.microsoft.com/office/powerpoint/2010/main" val="115088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386C-53C1-449E-8D52-3EC732349E24}"/>
              </a:ext>
            </a:extLst>
          </p:cNvPr>
          <p:cNvSpPr>
            <a:spLocks noGrp="1"/>
          </p:cNvSpPr>
          <p:nvPr>
            <p:ph type="title"/>
          </p:nvPr>
        </p:nvSpPr>
        <p:spPr>
          <a:xfrm>
            <a:off x="1490595" y="186180"/>
            <a:ext cx="10018713" cy="935610"/>
          </a:xfrm>
        </p:spPr>
        <p:txBody>
          <a:bodyPr/>
          <a:lstStyle/>
          <a:p>
            <a:r>
              <a:rPr lang="en-US" dirty="0"/>
              <a:t>Relational Marketing v/s CRM</a:t>
            </a:r>
          </a:p>
        </p:txBody>
      </p:sp>
      <p:sp>
        <p:nvSpPr>
          <p:cNvPr id="3" name="Content Placeholder 2">
            <a:extLst>
              <a:ext uri="{FF2B5EF4-FFF2-40B4-BE49-F238E27FC236}">
                <a16:creationId xmlns:a16="http://schemas.microsoft.com/office/drawing/2014/main" id="{85BD96F0-D18B-4D17-A9D0-2728D12F68C4}"/>
              </a:ext>
            </a:extLst>
          </p:cNvPr>
          <p:cNvSpPr>
            <a:spLocks noGrp="1"/>
          </p:cNvSpPr>
          <p:nvPr>
            <p:ph idx="1"/>
          </p:nvPr>
        </p:nvSpPr>
        <p:spPr>
          <a:xfrm>
            <a:off x="1484310" y="1121790"/>
            <a:ext cx="10018713" cy="5665509"/>
          </a:xfrm>
        </p:spPr>
        <p:txBody>
          <a:bodyPr>
            <a:normAutofit fontScale="92500" lnSpcReduction="10000"/>
          </a:bodyPr>
          <a:lstStyle/>
          <a:p>
            <a:pPr fontAlgn="base"/>
            <a:r>
              <a:rPr lang="en-US" dirty="0"/>
              <a:t>Relationship marketing - a sales and marketing concept, CRM -  tools used to carry out the concept.</a:t>
            </a:r>
          </a:p>
          <a:p>
            <a:pPr fontAlgn="base"/>
            <a:r>
              <a:rPr lang="en-US" dirty="0"/>
              <a:t>Relationship marketing - implemented as a strategy and includes activities such as identifying long-term sales and retention goals, public relations, marketing and advertising campaigns.</a:t>
            </a:r>
          </a:p>
          <a:p>
            <a:pPr fontAlgn="base"/>
            <a:r>
              <a:rPr lang="en-US" dirty="0"/>
              <a:t>CRM - operational tasks that support the relationship marketing strategy. </a:t>
            </a:r>
            <a:r>
              <a:rPr lang="en-US" dirty="0" err="1"/>
              <a:t>Acitivities</a:t>
            </a:r>
            <a:r>
              <a:rPr lang="en-US" dirty="0"/>
              <a:t> may include gathering data about the customers, then organizing and analyzing it to create target customer profiles. </a:t>
            </a:r>
          </a:p>
          <a:p>
            <a:pPr fontAlgn="base"/>
            <a:r>
              <a:rPr lang="en-US" dirty="0"/>
              <a:t>RM to CRM - Relationship marketing -  increase sales by building trust and engaging customers; CRM system - allows a salesperson to quickly and consistently deliver what customers are looking for with each and every interaction, because their preferences and buying history are recorded. </a:t>
            </a:r>
          </a:p>
          <a:p>
            <a:pPr fontAlgn="base"/>
            <a:r>
              <a:rPr lang="en-US" dirty="0"/>
              <a:t>CRM to RM - The system benefits the customers, because they see the business "knows" them. CRM systems coordinate, automate and deliver online and offline advertising and marketing activities that help build the long-term customer relationships that are crucial to a successful relationship marketing strategy.</a:t>
            </a:r>
          </a:p>
          <a:p>
            <a:endParaRPr lang="en-US" dirty="0"/>
          </a:p>
        </p:txBody>
      </p:sp>
    </p:spTree>
    <p:extLst>
      <p:ext uri="{BB962C8B-B14F-4D97-AF65-F5344CB8AC3E}">
        <p14:creationId xmlns:p14="http://schemas.microsoft.com/office/powerpoint/2010/main" val="279805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2F0D-2040-49CB-A734-051B63CC49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4850C8-C3FA-415E-AFE1-5F32E14E8FB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9463452-DA3B-4069-AAE4-0622BE42BFD4}"/>
              </a:ext>
            </a:extLst>
          </p:cNvPr>
          <p:cNvPicPr>
            <a:picLocks noChangeAspect="1"/>
          </p:cNvPicPr>
          <p:nvPr/>
        </p:nvPicPr>
        <p:blipFill>
          <a:blip r:embed="rId2"/>
          <a:stretch>
            <a:fillRect/>
          </a:stretch>
        </p:blipFill>
        <p:spPr>
          <a:xfrm>
            <a:off x="1952625" y="823912"/>
            <a:ext cx="8506418" cy="5348288"/>
          </a:xfrm>
          <a:prstGeom prst="rect">
            <a:avLst/>
          </a:prstGeom>
          <a:ln w="28575">
            <a:solidFill>
              <a:schemeClr val="tx1"/>
            </a:solidFill>
          </a:ln>
        </p:spPr>
      </p:pic>
    </p:spTree>
    <p:extLst>
      <p:ext uri="{BB962C8B-B14F-4D97-AF65-F5344CB8AC3E}">
        <p14:creationId xmlns:p14="http://schemas.microsoft.com/office/powerpoint/2010/main" val="350403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B9EC-C501-4799-B5A0-62C26AA080B9}"/>
              </a:ext>
            </a:extLst>
          </p:cNvPr>
          <p:cNvSpPr>
            <a:spLocks noGrp="1"/>
          </p:cNvSpPr>
          <p:nvPr>
            <p:ph type="title"/>
          </p:nvPr>
        </p:nvSpPr>
        <p:spPr>
          <a:xfrm>
            <a:off x="1390042" y="252168"/>
            <a:ext cx="10018713" cy="718794"/>
          </a:xfrm>
        </p:spPr>
        <p:txBody>
          <a:bodyPr/>
          <a:lstStyle/>
          <a:p>
            <a:r>
              <a:rPr lang="en-US" dirty="0"/>
              <a:t>Examples - Network of relationships </a:t>
            </a:r>
          </a:p>
        </p:txBody>
      </p:sp>
      <p:sp>
        <p:nvSpPr>
          <p:cNvPr id="3" name="Content Placeholder 2">
            <a:extLst>
              <a:ext uri="{FF2B5EF4-FFF2-40B4-BE49-F238E27FC236}">
                <a16:creationId xmlns:a16="http://schemas.microsoft.com/office/drawing/2014/main" id="{DDFE8FA3-58CB-4C1D-8216-0D7B3849052B}"/>
              </a:ext>
            </a:extLst>
          </p:cNvPr>
          <p:cNvSpPr>
            <a:spLocks noGrp="1"/>
          </p:cNvSpPr>
          <p:nvPr>
            <p:ph idx="1"/>
          </p:nvPr>
        </p:nvSpPr>
        <p:spPr>
          <a:xfrm>
            <a:off x="1484310" y="1159499"/>
            <a:ext cx="10018713" cy="5012702"/>
          </a:xfrm>
        </p:spPr>
        <p:txBody>
          <a:bodyPr>
            <a:normAutofit fontScale="92500" lnSpcReduction="10000"/>
          </a:bodyPr>
          <a:lstStyle/>
          <a:p>
            <a:r>
              <a:rPr lang="en-US" dirty="0"/>
              <a:t>The manufacturers of consumer goods, available at the points of sale of large and small retailers, do not have direct information on the consumers purchasing their products. </a:t>
            </a:r>
          </a:p>
          <a:p>
            <a:r>
              <a:rPr lang="en-US" dirty="0"/>
              <a:t>The manufacturers of goods covered by guarantees, such as electrical appliances or motor vehicles, have access to personal information on purchasers, even if they rarely also have access to information on the contacts of and promotional actions carried out by the network of dealers. </a:t>
            </a:r>
          </a:p>
          <a:p>
            <a:r>
              <a:rPr lang="en-US" dirty="0"/>
              <a:t>A savings management company usually places shares in its investment funds through a network of intermediaries, such as banks or agents, and often knows only the personal data of the subscribers.</a:t>
            </a:r>
          </a:p>
          <a:p>
            <a:r>
              <a:rPr lang="en-US" dirty="0"/>
              <a:t>A pharmaceutical enterprise producing prescription drugs usually ignores the identity of the patients that use its drugs and medicinal products, even though promotional activities to inﬂuence consumers are carried out in some countries where the law permits. </a:t>
            </a:r>
          </a:p>
        </p:txBody>
      </p:sp>
    </p:spTree>
    <p:extLst>
      <p:ext uri="{BB962C8B-B14F-4D97-AF65-F5344CB8AC3E}">
        <p14:creationId xmlns:p14="http://schemas.microsoft.com/office/powerpoint/2010/main" val="199008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1966</Words>
  <Application>Microsoft Office PowerPoint</Application>
  <PresentationFormat>Widescreen</PresentationFormat>
  <Paragraphs>114</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Corbel</vt:lpstr>
      <vt:lpstr>Parallax</vt:lpstr>
      <vt:lpstr>Marketing Models</vt:lpstr>
      <vt:lpstr>Relational Marketing </vt:lpstr>
      <vt:lpstr>Relational Marketing - Objectives </vt:lpstr>
      <vt:lpstr>PowerPoint Presentation</vt:lpstr>
      <vt:lpstr>PowerPoint Presentation</vt:lpstr>
      <vt:lpstr>Relational Marketing</vt:lpstr>
      <vt:lpstr>Relational Marketing v/s CRM</vt:lpstr>
      <vt:lpstr>PowerPoint Presentation</vt:lpstr>
      <vt:lpstr>Examples - Network of relationships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time of a customer</vt:lpstr>
      <vt:lpstr>Market basket analysis </vt:lpstr>
      <vt:lpstr>Web mining </vt:lpstr>
      <vt:lpstr>SalesForce Management</vt:lpstr>
      <vt:lpstr>SalesForce Management (Mobile Sales)</vt:lpstr>
      <vt:lpstr>Decision processes</vt:lpstr>
      <vt:lpstr> Sales Design </vt:lpstr>
      <vt:lpstr>Business case studies Retention in telecommunications</vt:lpstr>
      <vt:lpstr>Retention in telecommunications Company and objectives</vt:lpstr>
      <vt:lpstr>Retention in telecommunications  Data for constructing predictive model</vt:lpstr>
      <vt:lpstr>PowerPoint Presentation</vt:lpstr>
      <vt:lpstr>Retention in telecommunications  Analysis and results</vt:lpstr>
      <vt:lpstr> Business case studies  Acquisition in the automotive industry </vt:lpstr>
      <vt:lpstr>Acquisition in the automotive industry Analysis and results</vt:lpstr>
      <vt:lpstr>PowerPoint Presentation</vt:lpstr>
      <vt:lpstr>Business case studies  Cross-selling in the retail industry</vt:lpstr>
      <vt:lpstr> Cross-selling in the retail industry Analysis and results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Models</dc:title>
  <dc:creator>Ashokkumar Swaminathan</dc:creator>
  <cp:lastModifiedBy>acer</cp:lastModifiedBy>
  <cp:revision>30</cp:revision>
  <dcterms:created xsi:type="dcterms:W3CDTF">2019-01-27T11:51:45Z</dcterms:created>
  <dcterms:modified xsi:type="dcterms:W3CDTF">2023-03-12T10:18:36Z</dcterms:modified>
</cp:coreProperties>
</file>